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8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94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2826" y="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4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74" indent="0" algn="ctr">
              <a:buNone/>
              <a:defRPr sz="1500"/>
            </a:lvl2pPr>
            <a:lvl3pPr marL="685747" indent="0" algn="ctr">
              <a:buNone/>
              <a:defRPr sz="1349"/>
            </a:lvl3pPr>
            <a:lvl4pPr marL="1028621" indent="0" algn="ctr">
              <a:buNone/>
              <a:defRPr sz="1200"/>
            </a:lvl4pPr>
            <a:lvl5pPr marL="1371496" indent="0" algn="ctr">
              <a:buNone/>
              <a:defRPr sz="1200"/>
            </a:lvl5pPr>
            <a:lvl6pPr marL="1714369" indent="0" algn="ctr">
              <a:buNone/>
              <a:defRPr sz="1200"/>
            </a:lvl6pPr>
            <a:lvl7pPr marL="2057243" indent="0" algn="ctr">
              <a:buNone/>
              <a:defRPr sz="1200"/>
            </a:lvl7pPr>
            <a:lvl8pPr marL="2400117" indent="0" algn="ctr">
              <a:buNone/>
              <a:defRPr sz="1200"/>
            </a:lvl8pPr>
            <a:lvl9pPr marL="274299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06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514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4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4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0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6742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49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7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47" indent="0">
              <a:buNone/>
              <a:defRPr sz="1349">
                <a:solidFill>
                  <a:schemeClr val="tx1">
                    <a:tint val="75000"/>
                  </a:schemeClr>
                </a:solidFill>
              </a:defRPr>
            </a:lvl3pPr>
            <a:lvl4pPr marL="10286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9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6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4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1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99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51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37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8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4" indent="0">
              <a:buNone/>
              <a:defRPr sz="1500" b="1"/>
            </a:lvl2pPr>
            <a:lvl3pPr marL="685747" indent="0">
              <a:buNone/>
              <a:defRPr sz="1349" b="1"/>
            </a:lvl3pPr>
            <a:lvl4pPr marL="1028621" indent="0">
              <a:buNone/>
              <a:defRPr sz="1200" b="1"/>
            </a:lvl4pPr>
            <a:lvl5pPr marL="1371496" indent="0">
              <a:buNone/>
              <a:defRPr sz="1200" b="1"/>
            </a:lvl5pPr>
            <a:lvl6pPr marL="1714369" indent="0">
              <a:buNone/>
              <a:defRPr sz="1200" b="1"/>
            </a:lvl6pPr>
            <a:lvl7pPr marL="2057243" indent="0">
              <a:buNone/>
              <a:defRPr sz="1200" b="1"/>
            </a:lvl7pPr>
            <a:lvl8pPr marL="2400117" indent="0">
              <a:buNone/>
              <a:defRPr sz="1200" b="1"/>
            </a:lvl8pPr>
            <a:lvl9pPr marL="274299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3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4" y="2428348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4" indent="0">
              <a:buNone/>
              <a:defRPr sz="1500" b="1"/>
            </a:lvl2pPr>
            <a:lvl3pPr marL="685747" indent="0">
              <a:buNone/>
              <a:defRPr sz="1349" b="1"/>
            </a:lvl3pPr>
            <a:lvl4pPr marL="1028621" indent="0">
              <a:buNone/>
              <a:defRPr sz="1200" b="1"/>
            </a:lvl4pPr>
            <a:lvl5pPr marL="1371496" indent="0">
              <a:buNone/>
              <a:defRPr sz="1200" b="1"/>
            </a:lvl5pPr>
            <a:lvl6pPr marL="1714369" indent="0">
              <a:buNone/>
              <a:defRPr sz="1200" b="1"/>
            </a:lvl6pPr>
            <a:lvl7pPr marL="2057243" indent="0">
              <a:buNone/>
              <a:defRPr sz="1200" b="1"/>
            </a:lvl7pPr>
            <a:lvl8pPr marL="2400117" indent="0">
              <a:buNone/>
              <a:defRPr sz="1200" b="1"/>
            </a:lvl8pPr>
            <a:lvl9pPr marL="274299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4" y="3618443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371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4059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096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4" y="1426284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74" indent="0">
              <a:buNone/>
              <a:defRPr sz="1050"/>
            </a:lvl2pPr>
            <a:lvl3pPr marL="685747" indent="0">
              <a:buNone/>
              <a:defRPr sz="900"/>
            </a:lvl3pPr>
            <a:lvl4pPr marL="1028621" indent="0">
              <a:buNone/>
              <a:defRPr sz="750"/>
            </a:lvl4pPr>
            <a:lvl5pPr marL="1371496" indent="0">
              <a:buNone/>
              <a:defRPr sz="750"/>
            </a:lvl5pPr>
            <a:lvl6pPr marL="1714369" indent="0">
              <a:buNone/>
              <a:defRPr sz="750"/>
            </a:lvl6pPr>
            <a:lvl7pPr marL="2057243" indent="0">
              <a:buNone/>
              <a:defRPr sz="750"/>
            </a:lvl7pPr>
            <a:lvl8pPr marL="2400117" indent="0">
              <a:buNone/>
              <a:defRPr sz="750"/>
            </a:lvl8pPr>
            <a:lvl9pPr marL="274299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450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4" y="1426284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74" indent="0">
              <a:buNone/>
              <a:defRPr sz="2100"/>
            </a:lvl2pPr>
            <a:lvl3pPr marL="685747" indent="0">
              <a:buNone/>
              <a:defRPr sz="1800"/>
            </a:lvl3pPr>
            <a:lvl4pPr marL="1028621" indent="0">
              <a:buNone/>
              <a:defRPr sz="1500"/>
            </a:lvl4pPr>
            <a:lvl5pPr marL="1371496" indent="0">
              <a:buNone/>
              <a:defRPr sz="1500"/>
            </a:lvl5pPr>
            <a:lvl6pPr marL="1714369" indent="0">
              <a:buNone/>
              <a:defRPr sz="1500"/>
            </a:lvl6pPr>
            <a:lvl7pPr marL="2057243" indent="0">
              <a:buNone/>
              <a:defRPr sz="1500"/>
            </a:lvl7pPr>
            <a:lvl8pPr marL="2400117" indent="0">
              <a:buNone/>
              <a:defRPr sz="1500"/>
            </a:lvl8pPr>
            <a:lvl9pPr marL="274299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2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74" indent="0">
              <a:buNone/>
              <a:defRPr sz="1050"/>
            </a:lvl2pPr>
            <a:lvl3pPr marL="685747" indent="0">
              <a:buNone/>
              <a:defRPr sz="900"/>
            </a:lvl3pPr>
            <a:lvl4pPr marL="1028621" indent="0">
              <a:buNone/>
              <a:defRPr sz="750"/>
            </a:lvl4pPr>
            <a:lvl5pPr marL="1371496" indent="0">
              <a:buNone/>
              <a:defRPr sz="750"/>
            </a:lvl5pPr>
            <a:lvl6pPr marL="1714369" indent="0">
              <a:buNone/>
              <a:defRPr sz="750"/>
            </a:lvl6pPr>
            <a:lvl7pPr marL="2057243" indent="0">
              <a:buNone/>
              <a:defRPr sz="750"/>
            </a:lvl7pPr>
            <a:lvl8pPr marL="2400117" indent="0">
              <a:buNone/>
              <a:defRPr sz="750"/>
            </a:lvl8pPr>
            <a:lvl9pPr marL="274299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94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9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2EA77-8910-4332-A28F-000107FCF2D9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88BC8A-8D76-4484-B29F-0309168ACC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5796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47" rtl="0" eaLnBrk="1" latinLnBrk="0" hangingPunct="1">
        <a:lnSpc>
          <a:spcPct val="90000"/>
        </a:lnSpc>
        <a:spcBef>
          <a:spcPct val="0"/>
        </a:spcBef>
        <a:buNone/>
        <a:defRPr kumimoji="1" sz="32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7" indent="-171437" algn="l" defTabSz="685747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11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5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58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542932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885806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228679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4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914428" indent="-171437" algn="l" defTabSz="685747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7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1pPr>
      <a:lvl2pPr marL="342874" algn="l" defTabSz="685747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2pPr>
      <a:lvl3pPr marL="685747" algn="l" defTabSz="685747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1" algn="l" defTabSz="685747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6" algn="l" defTabSz="685747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5pPr>
      <a:lvl6pPr marL="1714369" algn="l" defTabSz="685747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3" algn="l" defTabSz="685747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7pPr>
      <a:lvl8pPr marL="2400117" algn="l" defTabSz="685747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0" algn="l" defTabSz="685747" rtl="0" eaLnBrk="1" latinLnBrk="0" hangingPunct="1">
        <a:defRPr kumimoji="1" sz="13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A69D94A-96B0-4E9A-938E-943D28123B21}"/>
              </a:ext>
            </a:extLst>
          </p:cNvPr>
          <p:cNvSpPr txBox="1"/>
          <p:nvPr/>
        </p:nvSpPr>
        <p:spPr>
          <a:xfrm>
            <a:off x="797510" y="262759"/>
            <a:ext cx="5262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「大雨の時はどうする？」　話し合いプリント①</a:t>
            </a:r>
            <a:endParaRPr kumimoji="1" lang="en-US" altLang="ja-JP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B1D1AF-960F-40A7-9301-34AC6D04C206}"/>
              </a:ext>
            </a:extLst>
          </p:cNvPr>
          <p:cNvSpPr txBox="1"/>
          <p:nvPr/>
        </p:nvSpPr>
        <p:spPr>
          <a:xfrm>
            <a:off x="173422" y="852490"/>
            <a:ext cx="3262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１．次のことを家族で確認しよう</a:t>
            </a:r>
            <a:endParaRPr kumimoji="1" lang="en-US" altLang="ja-JP" sz="1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AF3A938F-BD1A-4435-B583-77C11DE8C2FF}"/>
              </a:ext>
            </a:extLst>
          </p:cNvPr>
          <p:cNvSpPr/>
          <p:nvPr/>
        </p:nvSpPr>
        <p:spPr>
          <a:xfrm>
            <a:off x="300643" y="1285768"/>
            <a:ext cx="3763600" cy="557164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tIns="36000" rIns="36000" bIns="36000" rtlCol="0" anchor="ctr">
            <a:spAutoFit/>
          </a:bodyPr>
          <a:lstStyle/>
          <a:p>
            <a:pPr marL="323850" indent="-323850"/>
            <a:r>
              <a:rPr kumimoji="1"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(1) </a:t>
            </a:r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つくば市ハザードマップでは、あなたの</a:t>
            </a:r>
            <a:r>
              <a:rPr kumimoji="1"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/>
            </a:r>
            <a:br>
              <a:rPr kumimoji="1"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</a:br>
            <a:r>
              <a:rPr kumimoji="1" lang="ja-JP" altLang="en-US" sz="1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家の場所</a:t>
            </a:r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に色がぬられていますか？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0C373052-E955-471C-BFF2-20FD46CE30EA}"/>
              </a:ext>
            </a:extLst>
          </p:cNvPr>
          <p:cNvSpPr/>
          <p:nvPr/>
        </p:nvSpPr>
        <p:spPr>
          <a:xfrm>
            <a:off x="576957" y="1860399"/>
            <a:ext cx="3060000" cy="432000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はい　・　いいえ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B6521E53-B944-4D74-AC29-AFF2075D2340}"/>
              </a:ext>
            </a:extLst>
          </p:cNvPr>
          <p:cNvSpPr/>
          <p:nvPr/>
        </p:nvSpPr>
        <p:spPr>
          <a:xfrm>
            <a:off x="300643" y="2995889"/>
            <a:ext cx="3672963" cy="557164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tIns="36000" rIns="36000" bIns="36000" rtlCol="0" anchor="ctr">
            <a:spAutoFit/>
          </a:bodyPr>
          <a:lstStyle/>
          <a:p>
            <a:pPr marL="323850" indent="-323850"/>
            <a:r>
              <a:rPr kumimoji="1"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(2) </a:t>
            </a:r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つくば市ハザードマップでは、あなたの</a:t>
            </a:r>
            <a:r>
              <a:rPr kumimoji="1"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/>
            </a:r>
            <a:br>
              <a:rPr kumimoji="1"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</a:br>
            <a:r>
              <a:rPr kumimoji="1" lang="ja-JP" altLang="en-US" sz="1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学校の場所</a:t>
            </a:r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に色はぬられていますか？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8D19FA14-A1BF-4284-8B6B-3E1F71B7EFC0}"/>
              </a:ext>
            </a:extLst>
          </p:cNvPr>
          <p:cNvSpPr/>
          <p:nvPr/>
        </p:nvSpPr>
        <p:spPr>
          <a:xfrm>
            <a:off x="576957" y="3570520"/>
            <a:ext cx="3060000" cy="432000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6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はい　・　いいえ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C0948574-ACF0-47B4-9A1D-659593F20F50}"/>
              </a:ext>
            </a:extLst>
          </p:cNvPr>
          <p:cNvSpPr/>
          <p:nvPr/>
        </p:nvSpPr>
        <p:spPr>
          <a:xfrm>
            <a:off x="576957" y="5280641"/>
            <a:ext cx="3060000" cy="432000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はい　・　いいえ</a:t>
            </a:r>
          </a:p>
        </p:txBody>
      </p:sp>
      <p:sp>
        <p:nvSpPr>
          <p:cNvPr id="37" name="四角形: 角を丸くする 36">
            <a:extLst>
              <a:ext uri="{FF2B5EF4-FFF2-40B4-BE49-F238E27FC236}">
                <a16:creationId xmlns:a16="http://schemas.microsoft.com/office/drawing/2014/main" id="{561C9401-002F-4F23-927F-3FFBAE458E59}"/>
              </a:ext>
            </a:extLst>
          </p:cNvPr>
          <p:cNvSpPr/>
          <p:nvPr/>
        </p:nvSpPr>
        <p:spPr>
          <a:xfrm>
            <a:off x="300643" y="4706010"/>
            <a:ext cx="3672963" cy="557164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tIns="36000" rIns="36000" bIns="36000" rtlCol="0" anchor="ctr">
            <a:spAutoFit/>
          </a:bodyPr>
          <a:lstStyle/>
          <a:p>
            <a:pPr marL="323850" indent="-323850"/>
            <a:r>
              <a:rPr kumimoji="1"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(3)</a:t>
            </a:r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あなたの家や学校のまわりに、</a:t>
            </a:r>
            <a:r>
              <a:rPr kumimoji="1" lang="ja-JP" altLang="en-US" sz="1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小さな川</a:t>
            </a:r>
            <a:r>
              <a:rPr kumimoji="1" lang="en-US" altLang="ja-JP" sz="1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/>
            </a:r>
            <a:br>
              <a:rPr kumimoji="1" lang="en-US" altLang="ja-JP" sz="1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kumimoji="1" lang="ja-JP" altLang="en-US" sz="1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や水路</a:t>
            </a:r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はありますか？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5CA3F0E9-73E6-4745-BC4F-D9CBB74EC6CD}"/>
              </a:ext>
            </a:extLst>
          </p:cNvPr>
          <p:cNvSpPr/>
          <p:nvPr/>
        </p:nvSpPr>
        <p:spPr>
          <a:xfrm>
            <a:off x="576957" y="6990763"/>
            <a:ext cx="3060000" cy="432000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はい　・　いいえ</a:t>
            </a:r>
          </a:p>
        </p:txBody>
      </p: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62278CDA-6DB1-4DE2-8CC1-3EA16C9C959E}"/>
              </a:ext>
            </a:extLst>
          </p:cNvPr>
          <p:cNvSpPr/>
          <p:nvPr/>
        </p:nvSpPr>
        <p:spPr>
          <a:xfrm>
            <a:off x="300643" y="6416132"/>
            <a:ext cx="3672963" cy="557164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tIns="36000" rIns="36000" bIns="36000" rtlCol="0" anchor="ctr">
            <a:spAutoFit/>
          </a:bodyPr>
          <a:lstStyle/>
          <a:p>
            <a:pPr marL="323850" indent="-323850"/>
            <a:r>
              <a:rPr kumimoji="1"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(4)</a:t>
            </a:r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あなたの家や学校のまわりに、</a:t>
            </a:r>
            <a:r>
              <a:rPr kumimoji="1" lang="ja-JP" altLang="en-US" sz="1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急ながけ</a:t>
            </a:r>
            <a:r>
              <a:rPr kumimoji="1"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/>
            </a:r>
            <a:br>
              <a:rPr kumimoji="1"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</a:br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はありますか？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5DA8516C-CC6B-4F68-8350-B6677AD2903C}"/>
              </a:ext>
            </a:extLst>
          </p:cNvPr>
          <p:cNvSpPr/>
          <p:nvPr/>
        </p:nvSpPr>
        <p:spPr>
          <a:xfrm>
            <a:off x="576957" y="8700886"/>
            <a:ext cx="3060000" cy="432000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はい　・　いいえ</a:t>
            </a:r>
          </a:p>
        </p:txBody>
      </p:sp>
      <p:sp>
        <p:nvSpPr>
          <p:cNvPr id="41" name="四角形: 角を丸くする 40">
            <a:extLst>
              <a:ext uri="{FF2B5EF4-FFF2-40B4-BE49-F238E27FC236}">
                <a16:creationId xmlns:a16="http://schemas.microsoft.com/office/drawing/2014/main" id="{176730E2-8FCD-4D0F-974E-578C891F8FDB}"/>
              </a:ext>
            </a:extLst>
          </p:cNvPr>
          <p:cNvSpPr/>
          <p:nvPr/>
        </p:nvSpPr>
        <p:spPr>
          <a:xfrm>
            <a:off x="300643" y="8126254"/>
            <a:ext cx="3517587" cy="557164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36000" tIns="36000" rIns="36000" bIns="36000" rtlCol="0" anchor="ctr">
            <a:spAutoFit/>
          </a:bodyPr>
          <a:lstStyle/>
          <a:p>
            <a:pPr marL="323850" indent="-323850"/>
            <a:r>
              <a:rPr kumimoji="1"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(5)</a:t>
            </a:r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 あなたの家や学校のまわりに、大雨の時</a:t>
            </a:r>
            <a:r>
              <a:rPr kumimoji="1"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/>
            </a:r>
            <a:br>
              <a:rPr kumimoji="1" lang="en-US" altLang="ja-JP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</a:br>
            <a:r>
              <a:rPr kumimoji="1" lang="ja-JP" altLang="en-US" sz="1400" u="sng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水がたまりやすい場所</a:t>
            </a:r>
            <a:r>
              <a:rPr kumimoji="1" lang="ja-JP" altLang="en-US" sz="1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はありますか？</a:t>
            </a:r>
          </a:p>
        </p:txBody>
      </p:sp>
      <p:pic>
        <p:nvPicPr>
          <p:cNvPr id="45" name="図 44">
            <a:extLst>
              <a:ext uri="{FF2B5EF4-FFF2-40B4-BE49-F238E27FC236}">
                <a16:creationId xmlns:a16="http://schemas.microsoft.com/office/drawing/2014/main" id="{6E1A49E1-EB14-4FE1-A2CB-7B9EB6C8A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4243" y="1587500"/>
            <a:ext cx="2671318" cy="3004638"/>
          </a:xfrm>
          <a:prstGeom prst="rect">
            <a:avLst/>
          </a:prstGeom>
        </p:spPr>
      </p:pic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D90424F9-FFE1-429F-8EC0-58B58645DE70}"/>
              </a:ext>
            </a:extLst>
          </p:cNvPr>
          <p:cNvCxnSpPr>
            <a:cxnSpLocks/>
          </p:cNvCxnSpPr>
          <p:nvPr/>
        </p:nvCxnSpPr>
        <p:spPr>
          <a:xfrm>
            <a:off x="840486" y="2890313"/>
            <a:ext cx="2796471" cy="0"/>
          </a:xfrm>
          <a:prstGeom prst="line">
            <a:avLst/>
          </a:prstGeom>
          <a:ln w="25400" cap="rnd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2BFE1514-7952-4C96-ADA1-1CFB490E938C}"/>
              </a:ext>
            </a:extLst>
          </p:cNvPr>
          <p:cNvSpPr txBox="1"/>
          <p:nvPr/>
        </p:nvSpPr>
        <p:spPr>
          <a:xfrm>
            <a:off x="990079" y="2349521"/>
            <a:ext cx="2646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「はい」の場合、何ｍの色ですか？</a:t>
            </a:r>
            <a:endParaRPr kumimoji="1" lang="en-US" altLang="ja-JP" sz="1200" b="1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3FE5CCDA-3871-4822-B5F9-2E3E1B9741D2}"/>
              </a:ext>
            </a:extLst>
          </p:cNvPr>
          <p:cNvCxnSpPr>
            <a:cxnSpLocks/>
          </p:cNvCxnSpPr>
          <p:nvPr/>
        </p:nvCxnSpPr>
        <p:spPr>
          <a:xfrm>
            <a:off x="840486" y="4606591"/>
            <a:ext cx="2796471" cy="0"/>
          </a:xfrm>
          <a:prstGeom prst="line">
            <a:avLst/>
          </a:prstGeom>
          <a:ln w="25400" cap="rnd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E2D7ED80-227D-4366-94BA-4A3F385541BC}"/>
              </a:ext>
            </a:extLst>
          </p:cNvPr>
          <p:cNvSpPr txBox="1"/>
          <p:nvPr/>
        </p:nvSpPr>
        <p:spPr>
          <a:xfrm>
            <a:off x="990079" y="4065799"/>
            <a:ext cx="2646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「はい」の場合、何ｍの色ですか？</a:t>
            </a:r>
            <a:endParaRPr kumimoji="1" lang="en-US" altLang="ja-JP" sz="1200" b="1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8D86220C-A804-43F8-B263-8F4FA94C9E85}"/>
              </a:ext>
            </a:extLst>
          </p:cNvPr>
          <p:cNvCxnSpPr>
            <a:cxnSpLocks/>
          </p:cNvCxnSpPr>
          <p:nvPr/>
        </p:nvCxnSpPr>
        <p:spPr>
          <a:xfrm>
            <a:off x="840486" y="6307221"/>
            <a:ext cx="2796471" cy="0"/>
          </a:xfrm>
          <a:prstGeom prst="line">
            <a:avLst/>
          </a:prstGeom>
          <a:ln w="25400" cap="rnd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4075F79E-BB2E-4330-87B4-7501A2F64B49}"/>
              </a:ext>
            </a:extLst>
          </p:cNvPr>
          <p:cNvSpPr txBox="1"/>
          <p:nvPr/>
        </p:nvSpPr>
        <p:spPr>
          <a:xfrm>
            <a:off x="528414" y="5766429"/>
            <a:ext cx="31085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「はい」の場合、その場所はどこですか？</a:t>
            </a:r>
            <a:endParaRPr kumimoji="1" lang="en-US" altLang="ja-JP" sz="1200" b="1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0B7CEF34-16E1-41EE-9E09-617675C17FE5}"/>
              </a:ext>
            </a:extLst>
          </p:cNvPr>
          <p:cNvCxnSpPr>
            <a:cxnSpLocks/>
          </p:cNvCxnSpPr>
          <p:nvPr/>
        </p:nvCxnSpPr>
        <p:spPr>
          <a:xfrm>
            <a:off x="840486" y="8018710"/>
            <a:ext cx="2796471" cy="0"/>
          </a:xfrm>
          <a:prstGeom prst="line">
            <a:avLst/>
          </a:prstGeom>
          <a:ln w="25400" cap="rnd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C7809EAA-09F3-49A9-98A1-D6DF126CD293}"/>
              </a:ext>
            </a:extLst>
          </p:cNvPr>
          <p:cNvSpPr txBox="1"/>
          <p:nvPr/>
        </p:nvSpPr>
        <p:spPr>
          <a:xfrm>
            <a:off x="528414" y="7477918"/>
            <a:ext cx="31085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「はい」の場合、その場所はどこですか？</a:t>
            </a:r>
            <a:endParaRPr kumimoji="1" lang="en-US" altLang="ja-JP" sz="1200" b="1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8FBEC4D7-26C9-4C9A-9955-F320714EBE60}"/>
              </a:ext>
            </a:extLst>
          </p:cNvPr>
          <p:cNvCxnSpPr>
            <a:cxnSpLocks/>
          </p:cNvCxnSpPr>
          <p:nvPr/>
        </p:nvCxnSpPr>
        <p:spPr>
          <a:xfrm>
            <a:off x="840486" y="9703326"/>
            <a:ext cx="2796471" cy="0"/>
          </a:xfrm>
          <a:prstGeom prst="line">
            <a:avLst/>
          </a:prstGeom>
          <a:ln w="25400" cap="rnd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F4BCBC9F-6642-4B9A-BBBE-871936E86FDB}"/>
              </a:ext>
            </a:extLst>
          </p:cNvPr>
          <p:cNvSpPr txBox="1"/>
          <p:nvPr/>
        </p:nvSpPr>
        <p:spPr>
          <a:xfrm>
            <a:off x="528414" y="9162534"/>
            <a:ext cx="31085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ja-JP" altLang="en-US" sz="1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「はい」の場合、その場所はどこですか？</a:t>
            </a:r>
            <a:endParaRPr kumimoji="1" lang="en-US" altLang="ja-JP" sz="1200" b="1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pic>
        <p:nvPicPr>
          <p:cNvPr id="1026" name="Picture 2" descr="崖のイラスト">
            <a:extLst>
              <a:ext uri="{FF2B5EF4-FFF2-40B4-BE49-F238E27FC236}">
                <a16:creationId xmlns:a16="http://schemas.microsoft.com/office/drawing/2014/main" id="{0C65B5E0-3B50-469B-9B69-8809D6CFEA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15086" y="6702100"/>
            <a:ext cx="1714500" cy="1316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C10EE1EC-308A-4FA7-894A-BA169F75B83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flipH="1">
            <a:off x="4172174" y="7002584"/>
            <a:ext cx="1300162" cy="101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冠水した道路と自動車のイラスト">
            <a:extLst>
              <a:ext uri="{FF2B5EF4-FFF2-40B4-BE49-F238E27FC236}">
                <a16:creationId xmlns:a16="http://schemas.microsoft.com/office/drawing/2014/main" id="{444E0BA3-1D47-40D2-B36F-1A970BA4FA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753" y="8264106"/>
            <a:ext cx="1912169" cy="1516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用水路のイラスト">
            <a:extLst>
              <a:ext uri="{FF2B5EF4-FFF2-40B4-BE49-F238E27FC236}">
                <a16:creationId xmlns:a16="http://schemas.microsoft.com/office/drawing/2014/main" id="{4035CE13-8BB9-4092-BA4D-12E6DF9D8B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748" y="483735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0CB51ED-479E-4CE4-A3DA-D3B56E7B9AFE}"/>
              </a:ext>
            </a:extLst>
          </p:cNvPr>
          <p:cNvSpPr txBox="1"/>
          <p:nvPr/>
        </p:nvSpPr>
        <p:spPr>
          <a:xfrm>
            <a:off x="2211425" y="722815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かくにん</a:t>
            </a:r>
          </a:p>
        </p:txBody>
      </p:sp>
    </p:spTree>
    <p:extLst>
      <p:ext uri="{BB962C8B-B14F-4D97-AF65-F5344CB8AC3E}">
        <p14:creationId xmlns:p14="http://schemas.microsoft.com/office/powerpoint/2010/main" val="3398074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2C79B69-5B94-4F5B-A572-47ADAE057E70}"/>
              </a:ext>
            </a:extLst>
          </p:cNvPr>
          <p:cNvSpPr txBox="1"/>
          <p:nvPr/>
        </p:nvSpPr>
        <p:spPr>
          <a:xfrm>
            <a:off x="797511" y="262759"/>
            <a:ext cx="5262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「大雨の時はどうする？」　話し合いプリント②</a:t>
            </a:r>
            <a:endParaRPr kumimoji="1" lang="en-US" altLang="ja-JP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E2F1959-4E67-4E02-9D65-655E45582976}"/>
              </a:ext>
            </a:extLst>
          </p:cNvPr>
          <p:cNvSpPr txBox="1"/>
          <p:nvPr/>
        </p:nvSpPr>
        <p:spPr>
          <a:xfrm>
            <a:off x="173422" y="856575"/>
            <a:ext cx="3057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２．次のことを家族で考えよう</a:t>
            </a:r>
            <a:endParaRPr kumimoji="1" lang="en-US" altLang="ja-JP" sz="1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463C771-680E-4E42-9AB9-2076C22CEE5F}"/>
              </a:ext>
            </a:extLst>
          </p:cNvPr>
          <p:cNvSpPr txBox="1"/>
          <p:nvPr/>
        </p:nvSpPr>
        <p:spPr>
          <a:xfrm>
            <a:off x="445291" y="1340783"/>
            <a:ext cx="55707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次の「もしも」の例を参考に、大雨の時のキケンな場面を考えよう</a:t>
            </a:r>
            <a:endParaRPr kumimoji="1" lang="en-US" altLang="ja-JP" sz="14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DC73C43-F204-470D-82EE-8D8E572ACDF4}"/>
              </a:ext>
            </a:extLst>
          </p:cNvPr>
          <p:cNvSpPr txBox="1"/>
          <p:nvPr/>
        </p:nvSpPr>
        <p:spPr>
          <a:xfrm>
            <a:off x="173422" y="6493487"/>
            <a:ext cx="34676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３．次のことを家族で決めておこう</a:t>
            </a:r>
            <a:endParaRPr kumimoji="1" lang="en-US" altLang="ja-JP" sz="16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E4A7664D-8AB2-4AD0-AE24-53B2AF276B55}"/>
              </a:ext>
            </a:extLst>
          </p:cNvPr>
          <p:cNvSpPr/>
          <p:nvPr/>
        </p:nvSpPr>
        <p:spPr>
          <a:xfrm>
            <a:off x="576956" y="4105669"/>
            <a:ext cx="5570756" cy="1110303"/>
          </a:xfrm>
          <a:prstGeom prst="roundRect">
            <a:avLst>
              <a:gd name="adj" fmla="val 24747"/>
            </a:avLst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72000" rIns="72000" bIns="72000" rtlCol="0" anchor="t"/>
          <a:lstStyle/>
          <a:p>
            <a:r>
              <a:rPr kumimoji="1" lang="ja-JP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夕方から急な大雨がふるので、午後から学校が休みになったと、給食の前に先生から言われました。お家の人には学校からメールが送られるそうです。外の天気はくもりです。この後、あなたはどう行動しますか？</a:t>
            </a:r>
            <a:endParaRPr kumimoji="1" lang="en-US" altLang="ja-JP" sz="1400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E10F1CB6-6B00-43F3-A2D3-8F6E11C565E7}"/>
              </a:ext>
            </a:extLst>
          </p:cNvPr>
          <p:cNvSpPr/>
          <p:nvPr/>
        </p:nvSpPr>
        <p:spPr>
          <a:xfrm>
            <a:off x="576956" y="5283569"/>
            <a:ext cx="5570756" cy="954667"/>
          </a:xfrm>
          <a:prstGeom prst="roundRect">
            <a:avLst>
              <a:gd name="adj" fmla="val 30504"/>
            </a:avLst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72000" rIns="72000" bIns="72000" rtlCol="0" anchor="t"/>
          <a:lstStyle/>
          <a:p>
            <a:r>
              <a:rPr kumimoji="1" lang="ja-JP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日曜日に友達と近くの公園で遊んでいたら、友達のお家の人から電話があり、「雨がふるみたいだから早く帰ってきなさい」と言われたようです。この後、あなたはどう行動しますか？</a:t>
            </a:r>
            <a:endParaRPr kumimoji="1" lang="en-US" altLang="ja-JP" sz="1400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D32882C-CB4E-4D8C-A9A5-EAE001AFBB68}"/>
              </a:ext>
            </a:extLst>
          </p:cNvPr>
          <p:cNvSpPr/>
          <p:nvPr/>
        </p:nvSpPr>
        <p:spPr>
          <a:xfrm>
            <a:off x="576956" y="1744268"/>
            <a:ext cx="5570756" cy="1892020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72000" rIns="72000" bIns="72000" rtlCol="0" anchor="t"/>
          <a:lstStyle/>
          <a:p>
            <a:endParaRPr kumimoji="1"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572B2B6-C6F6-4259-994F-FA2EDBC8171E}"/>
              </a:ext>
            </a:extLst>
          </p:cNvPr>
          <p:cNvSpPr txBox="1"/>
          <p:nvPr/>
        </p:nvSpPr>
        <p:spPr>
          <a:xfrm>
            <a:off x="445291" y="3761145"/>
            <a:ext cx="14414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「もしも」の例</a:t>
            </a:r>
            <a:endParaRPr kumimoji="1" lang="en-US" altLang="ja-JP" sz="1400" b="1" dirty="0">
              <a:solidFill>
                <a:schemeClr val="tx1">
                  <a:lumMod val="50000"/>
                  <a:lumOff val="50000"/>
                </a:schemeClr>
              </a:solidFill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9495334-06DB-4204-9784-257BB5B4128A}"/>
              </a:ext>
            </a:extLst>
          </p:cNvPr>
          <p:cNvSpPr txBox="1"/>
          <p:nvPr/>
        </p:nvSpPr>
        <p:spPr>
          <a:xfrm>
            <a:off x="445291" y="6907525"/>
            <a:ext cx="5929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「２」で決めた「もしも」の場面で、あなたとあなたの家族がどう行動</a:t>
            </a:r>
            <a:r>
              <a:rPr kumimoji="1" lang="en-US" altLang="ja-JP" sz="14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/>
            </a:r>
            <a:br>
              <a:rPr kumimoji="1" lang="en-US" altLang="ja-JP" sz="14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</a:br>
            <a:r>
              <a:rPr kumimoji="1" lang="ja-JP" altLang="en-US" sz="1400" b="1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するか、家族で話し合って決めておきましょう。</a:t>
            </a:r>
            <a:endParaRPr kumimoji="1" lang="en-US" altLang="ja-JP" sz="1400" b="1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3A521EC-92CC-4C6F-82B1-3C4C792288C9}"/>
              </a:ext>
            </a:extLst>
          </p:cNvPr>
          <p:cNvSpPr/>
          <p:nvPr/>
        </p:nvSpPr>
        <p:spPr>
          <a:xfrm>
            <a:off x="576956" y="7577584"/>
            <a:ext cx="5570756" cy="1892020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72000" tIns="72000" rIns="72000" bIns="72000" rtlCol="0" anchor="t"/>
          <a:lstStyle/>
          <a:p>
            <a:endParaRPr kumimoji="1"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7251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412</Words>
  <Application>Microsoft Office PowerPoint</Application>
  <PresentationFormat>A4 210 x 297 mm</PresentationFormat>
  <Paragraphs>26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UD デジタル 教科書体 NP-B</vt:lpstr>
      <vt:lpstr>UD デジタル 教科書体 NP-R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2021-07-13T07:45:17Z</dcterms:created>
  <dcterms:modified xsi:type="dcterms:W3CDTF">2021-07-13T07:45:37Z</dcterms:modified>
</cp:coreProperties>
</file>