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74" r:id="rId2"/>
  </p:sldMasterIdLst>
  <p:notesMasterIdLst>
    <p:notesMasterId r:id="rId10"/>
  </p:notesMasterIdLst>
  <p:sldIdLst>
    <p:sldId id="277" r:id="rId3"/>
    <p:sldId id="269" r:id="rId4"/>
    <p:sldId id="273" r:id="rId5"/>
    <p:sldId id="265" r:id="rId6"/>
    <p:sldId id="276" r:id="rId7"/>
    <p:sldId id="259" r:id="rId8"/>
    <p:sldId id="271" r:id="rId9"/>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2D2"/>
    <a:srgbClr val="B4B4B4"/>
    <a:srgbClr val="E6E6E6"/>
    <a:srgbClr val="DCDCDC"/>
    <a:srgbClr val="B4BFBF"/>
    <a:srgbClr val="C8C8C8"/>
    <a:srgbClr val="FEF5E2"/>
    <a:srgbClr val="FEF0D4"/>
    <a:srgbClr val="FF9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5" d="100"/>
          <a:sy n="105" d="100"/>
        </p:scale>
        <p:origin x="1752"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326AFF6-FA41-4B95-8366-A7478F7163F3}"/>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ー 2">
            <a:extLst>
              <a:ext uri="{FF2B5EF4-FFF2-40B4-BE49-F238E27FC236}">
                <a16:creationId xmlns:a16="http://schemas.microsoft.com/office/drawing/2014/main" id="{000EE7C0-FBDA-4298-9A57-5AC46CF89552}"/>
              </a:ext>
            </a:extLst>
          </p:cNvPr>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pPr>
              <a:defRPr/>
            </a:pPr>
            <a:fld id="{EF7FE02B-61A3-4D17-BF90-71BF8CADA8CA}" type="datetimeFigureOut">
              <a:rPr lang="ja-JP" altLang="en-US"/>
              <a:pPr>
                <a:defRPr/>
              </a:pPr>
              <a:t>2021/8/10</a:t>
            </a:fld>
            <a:endParaRPr lang="ja-JP" altLang="en-US"/>
          </a:p>
        </p:txBody>
      </p:sp>
      <p:sp>
        <p:nvSpPr>
          <p:cNvPr id="4" name="スライド イメージ プレースホルダー 3">
            <a:extLst>
              <a:ext uri="{FF2B5EF4-FFF2-40B4-BE49-F238E27FC236}">
                <a16:creationId xmlns:a16="http://schemas.microsoft.com/office/drawing/2014/main" id="{D8E51C1A-B995-4666-9306-99ED5BA9CADC}"/>
              </a:ext>
            </a:extLst>
          </p:cNvPr>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BD853885-3774-4BD8-9850-B79B5DDF2F49}"/>
              </a:ext>
            </a:extLst>
          </p:cNvPr>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19B9F107-0E86-4119-8C84-911B467572E3}"/>
              </a:ext>
            </a:extLst>
          </p:cNvPr>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pPr>
              <a:defRPr/>
            </a:pPr>
            <a:endParaRPr lang="ja-JP" altLang="en-US"/>
          </a:p>
        </p:txBody>
      </p:sp>
      <p:sp>
        <p:nvSpPr>
          <p:cNvPr id="7" name="スライド番号プレースホルダー 6">
            <a:extLst>
              <a:ext uri="{FF2B5EF4-FFF2-40B4-BE49-F238E27FC236}">
                <a16:creationId xmlns:a16="http://schemas.microsoft.com/office/drawing/2014/main" id="{3582FDC6-AB5A-4A49-8BA2-17F60F8D2660}"/>
              </a:ext>
            </a:extLst>
          </p:cNvPr>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pPr>
              <a:defRPr/>
            </a:pPr>
            <a:fld id="{3EFB501E-DE2D-4EE9-A25A-A8E1CC50C25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2E6F1A-0CF4-4152-9BB6-78C76F9429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C740D6D-80F2-4509-8721-8FA8ADD2C928}"/>
              </a:ext>
            </a:extLst>
          </p:cNvPr>
          <p:cNvSpPr>
            <a:spLocks noGrp="1"/>
          </p:cNvSpPr>
          <p:nvPr>
            <p:ph type="dt" sz="half" idx="10"/>
          </p:nvPr>
        </p:nvSpPr>
        <p:spPr/>
        <p:txBody>
          <a:bodyPr/>
          <a:lstStyle/>
          <a:p>
            <a:pPr>
              <a:defRPr/>
            </a:pPr>
            <a:fld id="{60FFBC98-A29C-415A-8467-91537787FBAA}" type="datetimeFigureOut">
              <a:rPr lang="ja-JP" altLang="en-US" smtClean="0"/>
              <a:pPr>
                <a:defRPr/>
              </a:pPr>
              <a:t>2021/8/10</a:t>
            </a:fld>
            <a:endParaRPr lang="ja-JP" altLang="en-US"/>
          </a:p>
        </p:txBody>
      </p:sp>
      <p:sp>
        <p:nvSpPr>
          <p:cNvPr id="4" name="フッター プレースホルダー 3">
            <a:extLst>
              <a:ext uri="{FF2B5EF4-FFF2-40B4-BE49-F238E27FC236}">
                <a16:creationId xmlns:a16="http://schemas.microsoft.com/office/drawing/2014/main" id="{551E8ACB-6613-4439-89FC-8161A6E01DC9}"/>
              </a:ext>
            </a:extLst>
          </p:cNvPr>
          <p:cNvSpPr>
            <a:spLocks noGrp="1"/>
          </p:cNvSpPr>
          <p:nvPr>
            <p:ph type="ftr" sz="quarter" idx="11"/>
          </p:nvPr>
        </p:nvSpPr>
        <p:spPr/>
        <p:txBody>
          <a:bodyPr/>
          <a:lstStyle/>
          <a:p>
            <a:pPr>
              <a:defRPr/>
            </a:pPr>
            <a:endParaRPr lang="ja-JP" altLang="en-US"/>
          </a:p>
        </p:txBody>
      </p:sp>
      <p:sp>
        <p:nvSpPr>
          <p:cNvPr id="5" name="スライド番号プレースホルダー 4">
            <a:extLst>
              <a:ext uri="{FF2B5EF4-FFF2-40B4-BE49-F238E27FC236}">
                <a16:creationId xmlns:a16="http://schemas.microsoft.com/office/drawing/2014/main" id="{90ECB76D-833B-4E65-AFFC-061667FC4D38}"/>
              </a:ext>
            </a:extLst>
          </p:cNvPr>
          <p:cNvSpPr>
            <a:spLocks noGrp="1"/>
          </p:cNvSpPr>
          <p:nvPr>
            <p:ph type="sldNum" sz="quarter" idx="12"/>
          </p:nvPr>
        </p:nvSpPr>
        <p:spPr/>
        <p:txBody>
          <a:bodyPr/>
          <a:lstStyle/>
          <a:p>
            <a:pPr>
              <a:defRPr/>
            </a:pPr>
            <a:fld id="{85978BCC-F9F2-4D5A-B6B4-22751DD9A658}" type="slidenum">
              <a:rPr lang="ja-JP" altLang="en-US" smtClean="0"/>
              <a:pPr>
                <a:defRPr/>
              </a:pPr>
              <a:t>‹#›</a:t>
            </a:fld>
            <a:endParaRPr lang="ja-JP" altLang="en-US"/>
          </a:p>
        </p:txBody>
      </p:sp>
    </p:spTree>
    <p:extLst>
      <p:ext uri="{BB962C8B-B14F-4D97-AF65-F5344CB8AC3E}">
        <p14:creationId xmlns:p14="http://schemas.microsoft.com/office/powerpoint/2010/main" val="223417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27A1C52-40B4-4FB9-AC14-301CD8DCD929}"/>
              </a:ext>
            </a:extLst>
          </p:cNvPr>
          <p:cNvSpPr/>
          <p:nvPr userDrawn="1"/>
        </p:nvSpPr>
        <p:spPr>
          <a:xfrm>
            <a:off x="371498" y="857250"/>
            <a:ext cx="8172426" cy="581787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タイトル 1">
            <a:extLst>
              <a:ext uri="{FF2B5EF4-FFF2-40B4-BE49-F238E27FC236}">
                <a16:creationId xmlns:a16="http://schemas.microsoft.com/office/drawing/2014/main" id="{03D30439-98F0-4B2C-9C62-FAD20F27065B}"/>
              </a:ext>
            </a:extLst>
          </p:cNvPr>
          <p:cNvSpPr txBox="1">
            <a:spLocks/>
          </p:cNvSpPr>
          <p:nvPr userDrawn="1"/>
        </p:nvSpPr>
        <p:spPr bwMode="auto">
          <a:xfrm>
            <a:off x="223837" y="427355"/>
            <a:ext cx="8696325" cy="45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メイリオ" panose="020B0604030504040204" pitchFamily="50" charset="-128"/>
                <a:ea typeface="メイリオ" panose="020B0604030504040204" pitchFamily="50" charset="-128"/>
              </a:rPr>
              <a:t>応募申請</a:t>
            </a:r>
          </a:p>
        </p:txBody>
      </p:sp>
    </p:spTree>
    <p:extLst>
      <p:ext uri="{BB962C8B-B14F-4D97-AF65-F5344CB8AC3E}">
        <p14:creationId xmlns:p14="http://schemas.microsoft.com/office/powerpoint/2010/main" val="289087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0" name="正方形/長方形 49">
            <a:extLst>
              <a:ext uri="{FF2B5EF4-FFF2-40B4-BE49-F238E27FC236}">
                <a16:creationId xmlns:a16="http://schemas.microsoft.com/office/drawing/2014/main" id="{37E22BAB-AA7B-4C80-ADCE-2C231BF2EAFE}"/>
              </a:ext>
            </a:extLst>
          </p:cNvPr>
          <p:cNvSpPr/>
          <p:nvPr userDrawn="1"/>
        </p:nvSpPr>
        <p:spPr>
          <a:xfrm>
            <a:off x="371498" y="857250"/>
            <a:ext cx="8172426" cy="581787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2" name="グループ化 41">
            <a:extLst>
              <a:ext uri="{FF2B5EF4-FFF2-40B4-BE49-F238E27FC236}">
                <a16:creationId xmlns:a16="http://schemas.microsoft.com/office/drawing/2014/main" id="{B0233656-7B7C-4707-B623-46A1A90DF6E7}"/>
              </a:ext>
            </a:extLst>
          </p:cNvPr>
          <p:cNvGrpSpPr/>
          <p:nvPr userDrawn="1"/>
        </p:nvGrpSpPr>
        <p:grpSpPr>
          <a:xfrm>
            <a:off x="514349" y="934850"/>
            <a:ext cx="3060000" cy="307777"/>
            <a:chOff x="514349" y="934850"/>
            <a:chExt cx="3060000" cy="307777"/>
          </a:xfrm>
        </p:grpSpPr>
        <p:sp>
          <p:nvSpPr>
            <p:cNvPr id="17" name="テキスト ボックス 16">
              <a:extLst>
                <a:ext uri="{FF2B5EF4-FFF2-40B4-BE49-F238E27FC236}">
                  <a16:creationId xmlns:a16="http://schemas.microsoft.com/office/drawing/2014/main" id="{7D7B26EA-A3FC-4A96-8652-DE303230D76C}"/>
                </a:ext>
              </a:extLst>
            </p:cNvPr>
            <p:cNvSpPr txBox="1"/>
            <p:nvPr userDrawn="1"/>
          </p:nvSpPr>
          <p:spPr>
            <a:xfrm>
              <a:off x="550349" y="934850"/>
              <a:ext cx="2476500" cy="307777"/>
            </a:xfrm>
            <a:prstGeom prst="rect">
              <a:avLst/>
            </a:prstGeom>
            <a:noFill/>
          </p:spPr>
          <p:txBody>
            <a:bodyPr wrap="square" rtlCol="0">
              <a:spAutoFit/>
            </a:bodyPr>
            <a:lstStyle/>
            <a:p>
              <a:r>
                <a:rPr kumimoji="1" lang="ja-JP" altLang="en-US" sz="1400" dirty="0"/>
                <a:t>アイデアタイトル</a:t>
              </a:r>
            </a:p>
          </p:txBody>
        </p:sp>
        <p:grpSp>
          <p:nvGrpSpPr>
            <p:cNvPr id="41" name="グループ化 40">
              <a:extLst>
                <a:ext uri="{FF2B5EF4-FFF2-40B4-BE49-F238E27FC236}">
                  <a16:creationId xmlns:a16="http://schemas.microsoft.com/office/drawing/2014/main" id="{34E9DA9E-9997-4812-856F-F7DE19462F7B}"/>
                </a:ext>
              </a:extLst>
            </p:cNvPr>
            <p:cNvGrpSpPr/>
            <p:nvPr userDrawn="1"/>
          </p:nvGrpSpPr>
          <p:grpSpPr>
            <a:xfrm>
              <a:off x="514349" y="950118"/>
              <a:ext cx="3060000" cy="252000"/>
              <a:chOff x="514349" y="950118"/>
              <a:chExt cx="3060000" cy="252000"/>
            </a:xfrm>
          </p:grpSpPr>
          <p:sp>
            <p:nvSpPr>
              <p:cNvPr id="16" name="正方形/長方形 15">
                <a:extLst>
                  <a:ext uri="{FF2B5EF4-FFF2-40B4-BE49-F238E27FC236}">
                    <a16:creationId xmlns:a16="http://schemas.microsoft.com/office/drawing/2014/main" id="{2F6AEA61-2383-4089-B3C1-8858E696D3E6}"/>
                  </a:ext>
                </a:extLst>
              </p:cNvPr>
              <p:cNvSpPr/>
              <p:nvPr userDrawn="1"/>
            </p:nvSpPr>
            <p:spPr>
              <a:xfrm>
                <a:off x="514349" y="950118"/>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F3B8CBF3-A1E8-4E83-86CE-A832EBD73DB2}"/>
                  </a:ext>
                </a:extLst>
              </p:cNvPr>
              <p:cNvSpPr/>
              <p:nvPr userDrawn="1"/>
            </p:nvSpPr>
            <p:spPr>
              <a:xfrm>
                <a:off x="514349" y="1194918"/>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4" name="グループ化 43">
            <a:extLst>
              <a:ext uri="{FF2B5EF4-FFF2-40B4-BE49-F238E27FC236}">
                <a16:creationId xmlns:a16="http://schemas.microsoft.com/office/drawing/2014/main" id="{1D0DA9E9-357B-43F9-A5AE-50E5A3456EAB}"/>
              </a:ext>
            </a:extLst>
          </p:cNvPr>
          <p:cNvGrpSpPr/>
          <p:nvPr userDrawn="1"/>
        </p:nvGrpSpPr>
        <p:grpSpPr>
          <a:xfrm>
            <a:off x="514349" y="1823020"/>
            <a:ext cx="3060000" cy="307777"/>
            <a:chOff x="514349" y="1908745"/>
            <a:chExt cx="3060000" cy="307777"/>
          </a:xfrm>
        </p:grpSpPr>
        <p:sp>
          <p:nvSpPr>
            <p:cNvPr id="23" name="テキスト ボックス 22">
              <a:extLst>
                <a:ext uri="{FF2B5EF4-FFF2-40B4-BE49-F238E27FC236}">
                  <a16:creationId xmlns:a16="http://schemas.microsoft.com/office/drawing/2014/main" id="{63B4D979-915A-4A12-BC65-34ECF3338BDC}"/>
                </a:ext>
              </a:extLst>
            </p:cNvPr>
            <p:cNvSpPr txBox="1"/>
            <p:nvPr userDrawn="1"/>
          </p:nvSpPr>
          <p:spPr>
            <a:xfrm>
              <a:off x="550349" y="1908745"/>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対象とする地域</a:t>
              </a:r>
              <a:endParaRPr lang="ja-JP" altLang="en-US" sz="1400" b="0" i="0" u="none" strike="noStrike" dirty="0">
                <a:solidFill>
                  <a:srgbClr val="000000"/>
                </a:solidFill>
                <a:effectLst/>
                <a:latin typeface="メイリオ" panose="020B0604030504040204" pitchFamily="50" charset="-128"/>
                <a:ea typeface="+mn-ea"/>
              </a:endParaRPr>
            </a:p>
          </p:txBody>
        </p:sp>
        <p:grpSp>
          <p:nvGrpSpPr>
            <p:cNvPr id="43" name="グループ化 42">
              <a:extLst>
                <a:ext uri="{FF2B5EF4-FFF2-40B4-BE49-F238E27FC236}">
                  <a16:creationId xmlns:a16="http://schemas.microsoft.com/office/drawing/2014/main" id="{726E753D-D632-4687-8248-7BFB9FE92407}"/>
                </a:ext>
              </a:extLst>
            </p:cNvPr>
            <p:cNvGrpSpPr/>
            <p:nvPr userDrawn="1"/>
          </p:nvGrpSpPr>
          <p:grpSpPr>
            <a:xfrm>
              <a:off x="514349" y="1924013"/>
              <a:ext cx="3060000" cy="252000"/>
              <a:chOff x="514349" y="1924013"/>
              <a:chExt cx="3060000" cy="252000"/>
            </a:xfrm>
          </p:grpSpPr>
          <p:sp>
            <p:nvSpPr>
              <p:cNvPr id="25" name="正方形/長方形 24">
                <a:extLst>
                  <a:ext uri="{FF2B5EF4-FFF2-40B4-BE49-F238E27FC236}">
                    <a16:creationId xmlns:a16="http://schemas.microsoft.com/office/drawing/2014/main" id="{8E163907-147D-404D-9578-031753599B56}"/>
                  </a:ext>
                </a:extLst>
              </p:cNvPr>
              <p:cNvSpPr/>
              <p:nvPr userDrawn="1"/>
            </p:nvSpPr>
            <p:spPr>
              <a:xfrm>
                <a:off x="514349" y="1924013"/>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190F6ED-1AC7-46CA-B78E-789DB5819922}"/>
                  </a:ext>
                </a:extLst>
              </p:cNvPr>
              <p:cNvSpPr/>
              <p:nvPr userDrawn="1"/>
            </p:nvSpPr>
            <p:spPr>
              <a:xfrm>
                <a:off x="514349" y="2168813"/>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1" name="グループ化 50">
            <a:extLst>
              <a:ext uri="{FF2B5EF4-FFF2-40B4-BE49-F238E27FC236}">
                <a16:creationId xmlns:a16="http://schemas.microsoft.com/office/drawing/2014/main" id="{DA8AF8E1-7311-44DA-A41D-7959BBEB9C48}"/>
              </a:ext>
            </a:extLst>
          </p:cNvPr>
          <p:cNvGrpSpPr/>
          <p:nvPr userDrawn="1"/>
        </p:nvGrpSpPr>
        <p:grpSpPr>
          <a:xfrm>
            <a:off x="514349" y="2711190"/>
            <a:ext cx="3060000" cy="307777"/>
            <a:chOff x="514349" y="2882640"/>
            <a:chExt cx="3060000" cy="307777"/>
          </a:xfrm>
        </p:grpSpPr>
        <p:sp>
          <p:nvSpPr>
            <p:cNvPr id="29" name="正方形/長方形 28">
              <a:extLst>
                <a:ext uri="{FF2B5EF4-FFF2-40B4-BE49-F238E27FC236}">
                  <a16:creationId xmlns:a16="http://schemas.microsoft.com/office/drawing/2014/main" id="{07F71B41-D15F-4807-B62F-9120E6321D49}"/>
                </a:ext>
              </a:extLst>
            </p:cNvPr>
            <p:cNvSpPr/>
            <p:nvPr userDrawn="1"/>
          </p:nvSpPr>
          <p:spPr>
            <a:xfrm>
              <a:off x="514349" y="2897908"/>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a:extLst>
                <a:ext uri="{FF2B5EF4-FFF2-40B4-BE49-F238E27FC236}">
                  <a16:creationId xmlns:a16="http://schemas.microsoft.com/office/drawing/2014/main" id="{1AE864E9-FBA1-4B5F-ABBB-3128CFCD41B3}"/>
                </a:ext>
              </a:extLst>
            </p:cNvPr>
            <p:cNvGrpSpPr/>
            <p:nvPr userDrawn="1"/>
          </p:nvGrpSpPr>
          <p:grpSpPr>
            <a:xfrm>
              <a:off x="514349" y="2882640"/>
              <a:ext cx="3060000" cy="307777"/>
              <a:chOff x="514349" y="2882640"/>
              <a:chExt cx="3060000" cy="307777"/>
            </a:xfrm>
          </p:grpSpPr>
          <p:sp>
            <p:nvSpPr>
              <p:cNvPr id="27" name="テキスト ボックス 26">
                <a:extLst>
                  <a:ext uri="{FF2B5EF4-FFF2-40B4-BE49-F238E27FC236}">
                    <a16:creationId xmlns:a16="http://schemas.microsoft.com/office/drawing/2014/main" id="{A6D229DC-AF42-4B6A-A0D0-F15DC787FF90}"/>
                  </a:ext>
                </a:extLst>
              </p:cNvPr>
              <p:cNvSpPr txBox="1"/>
              <p:nvPr userDrawn="1"/>
            </p:nvSpPr>
            <p:spPr>
              <a:xfrm>
                <a:off x="550349" y="2882640"/>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対象とする地域の課題</a:t>
                </a:r>
                <a:endParaRPr lang="ja-JP" altLang="en-US" sz="1400" b="0" i="0" u="none" strike="noStrike" dirty="0">
                  <a:solidFill>
                    <a:srgbClr val="000000"/>
                  </a:solidFill>
                  <a:effectLst/>
                  <a:latin typeface="メイリオ" panose="020B0604030504040204" pitchFamily="50" charset="-128"/>
                  <a:ea typeface="+mn-ea"/>
                </a:endParaRPr>
              </a:p>
            </p:txBody>
          </p:sp>
          <p:sp>
            <p:nvSpPr>
              <p:cNvPr id="45" name="正方形/長方形 44">
                <a:extLst>
                  <a:ext uri="{FF2B5EF4-FFF2-40B4-BE49-F238E27FC236}">
                    <a16:creationId xmlns:a16="http://schemas.microsoft.com/office/drawing/2014/main" id="{C80014D4-9402-4F81-BB49-A72EBB3F4B53}"/>
                  </a:ext>
                </a:extLst>
              </p:cNvPr>
              <p:cNvSpPr/>
              <p:nvPr userDrawn="1"/>
            </p:nvSpPr>
            <p:spPr>
              <a:xfrm>
                <a:off x="514349" y="3142708"/>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8" name="グループ化 47">
            <a:extLst>
              <a:ext uri="{FF2B5EF4-FFF2-40B4-BE49-F238E27FC236}">
                <a16:creationId xmlns:a16="http://schemas.microsoft.com/office/drawing/2014/main" id="{59FBFD40-2F62-4B3F-A37C-6FFEED4A219C}"/>
              </a:ext>
            </a:extLst>
          </p:cNvPr>
          <p:cNvGrpSpPr/>
          <p:nvPr userDrawn="1"/>
        </p:nvGrpSpPr>
        <p:grpSpPr>
          <a:xfrm>
            <a:off x="514349" y="4241644"/>
            <a:ext cx="3060000" cy="307777"/>
            <a:chOff x="514349" y="4241644"/>
            <a:chExt cx="3060000" cy="307777"/>
          </a:xfrm>
        </p:grpSpPr>
        <p:sp>
          <p:nvSpPr>
            <p:cNvPr id="31" name="テキスト ボックス 30">
              <a:extLst>
                <a:ext uri="{FF2B5EF4-FFF2-40B4-BE49-F238E27FC236}">
                  <a16:creationId xmlns:a16="http://schemas.microsoft.com/office/drawing/2014/main" id="{D43A8B5A-BA28-46AF-8E18-3C6A9391157C}"/>
                </a:ext>
              </a:extLst>
            </p:cNvPr>
            <p:cNvSpPr txBox="1"/>
            <p:nvPr userDrawn="1"/>
          </p:nvSpPr>
          <p:spPr>
            <a:xfrm>
              <a:off x="550349" y="4241644"/>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チャレンジしたいアイデア</a:t>
              </a:r>
              <a:endParaRPr lang="ja-JP" altLang="en-US" sz="1400" b="0" i="0" u="none" strike="noStrike" dirty="0">
                <a:solidFill>
                  <a:srgbClr val="000000"/>
                </a:solidFill>
                <a:effectLst/>
                <a:latin typeface="メイリオ" panose="020B0604030504040204" pitchFamily="50" charset="-128"/>
                <a:ea typeface="+mn-ea"/>
              </a:endParaRPr>
            </a:p>
          </p:txBody>
        </p:sp>
        <p:grpSp>
          <p:nvGrpSpPr>
            <p:cNvPr id="47" name="グループ化 46">
              <a:extLst>
                <a:ext uri="{FF2B5EF4-FFF2-40B4-BE49-F238E27FC236}">
                  <a16:creationId xmlns:a16="http://schemas.microsoft.com/office/drawing/2014/main" id="{28BD51E4-433E-4016-A370-874BDD88FCBE}"/>
                </a:ext>
              </a:extLst>
            </p:cNvPr>
            <p:cNvGrpSpPr/>
            <p:nvPr userDrawn="1"/>
          </p:nvGrpSpPr>
          <p:grpSpPr>
            <a:xfrm>
              <a:off x="514349" y="4256912"/>
              <a:ext cx="3060000" cy="252000"/>
              <a:chOff x="514349" y="4256912"/>
              <a:chExt cx="3060000" cy="252000"/>
            </a:xfrm>
          </p:grpSpPr>
          <p:sp>
            <p:nvSpPr>
              <p:cNvPr id="33" name="正方形/長方形 32">
                <a:extLst>
                  <a:ext uri="{FF2B5EF4-FFF2-40B4-BE49-F238E27FC236}">
                    <a16:creationId xmlns:a16="http://schemas.microsoft.com/office/drawing/2014/main" id="{F7ACD0D4-4895-4251-AD1E-CA72F700AE90}"/>
                  </a:ext>
                </a:extLst>
              </p:cNvPr>
              <p:cNvSpPr/>
              <p:nvPr userDrawn="1"/>
            </p:nvSpPr>
            <p:spPr>
              <a:xfrm>
                <a:off x="514349" y="4256912"/>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E674135C-01CB-4CCB-B14D-A45D10EF8336}"/>
                  </a:ext>
                </a:extLst>
              </p:cNvPr>
              <p:cNvSpPr/>
              <p:nvPr userDrawn="1"/>
            </p:nvSpPr>
            <p:spPr>
              <a:xfrm>
                <a:off x="514349" y="4501712"/>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4" name="タイトル 1">
            <a:extLst>
              <a:ext uri="{FF2B5EF4-FFF2-40B4-BE49-F238E27FC236}">
                <a16:creationId xmlns:a16="http://schemas.microsoft.com/office/drawing/2014/main" id="{B711873E-77E0-40F4-8081-1BEA313699C1}"/>
              </a:ext>
            </a:extLst>
          </p:cNvPr>
          <p:cNvSpPr txBox="1">
            <a:spLocks/>
          </p:cNvSpPr>
          <p:nvPr userDrawn="1"/>
        </p:nvSpPr>
        <p:spPr bwMode="auto">
          <a:xfrm>
            <a:off x="228600" y="427355"/>
            <a:ext cx="8696325" cy="45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メイリオ" panose="020B0604030504040204" pitchFamily="50" charset="-128"/>
                <a:ea typeface="メイリオ" panose="020B0604030504040204" pitchFamily="50" charset="-128"/>
              </a:rPr>
              <a:t>企画概要</a:t>
            </a:r>
          </a:p>
        </p:txBody>
      </p:sp>
    </p:spTree>
    <p:extLst>
      <p:ext uri="{BB962C8B-B14F-4D97-AF65-F5344CB8AC3E}">
        <p14:creationId xmlns:p14="http://schemas.microsoft.com/office/powerpoint/2010/main" val="313246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65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8504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fld id="{60FFBC98-A29C-415A-8467-91537787FBAA}" type="datetimeFigureOut">
              <a:rPr lang="ja-JP" altLang="en-US" smtClean="0"/>
              <a:pPr>
                <a:defRPr/>
              </a:pPr>
              <a:t>2021/8/10</a:t>
            </a:fld>
            <a:endParaRPr lang="ja-JP" altLang="en-US"/>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85978BCC-F9F2-4D5A-B6B4-22751DD9A658}" type="slidenum">
              <a:rPr lang="ja-JP" altLang="en-US" smtClean="0"/>
              <a:pPr>
                <a:defRPr/>
              </a:pPr>
              <a:t>‹#›</a:t>
            </a:fld>
            <a:endParaRPr lang="ja-JP" altLang="en-US"/>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9" title="right edge border">
            <a:extLst>
              <a:ext uri="{FF2B5EF4-FFF2-40B4-BE49-F238E27FC236}">
                <a16:creationId xmlns:a16="http://schemas.microsoft.com/office/drawing/2014/main" id="{C17D3DAE-5BA4-4681-90F3-8A9972A91E82}"/>
              </a:ext>
            </a:extLst>
          </p:cNvPr>
          <p:cNvSpPr/>
          <p:nvPr userDrawn="1"/>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グループ化 6">
            <a:extLst>
              <a:ext uri="{FF2B5EF4-FFF2-40B4-BE49-F238E27FC236}">
                <a16:creationId xmlns:a16="http://schemas.microsoft.com/office/drawing/2014/main" id="{68BB6F5B-A23C-41AC-AD76-C57EAEB12745}"/>
              </a:ext>
            </a:extLst>
          </p:cNvPr>
          <p:cNvGrpSpPr/>
          <p:nvPr userDrawn="1"/>
        </p:nvGrpSpPr>
        <p:grpSpPr>
          <a:xfrm>
            <a:off x="8696129" y="0"/>
            <a:ext cx="443057" cy="6858000"/>
            <a:chOff x="8696129" y="0"/>
            <a:chExt cx="443057" cy="6858000"/>
          </a:xfrm>
        </p:grpSpPr>
        <p:sp>
          <p:nvSpPr>
            <p:cNvPr id="14" name="Freeform 5"/>
            <p:cNvSpPr/>
            <p:nvPr userDrawn="1"/>
          </p:nvSpPr>
          <p:spPr bwMode="auto">
            <a:xfrm rot="10800000">
              <a:off x="8696129" y="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
          <p:nvSpPr>
            <p:cNvPr id="15" name="Freeform 5">
              <a:extLst>
                <a:ext uri="{FF2B5EF4-FFF2-40B4-BE49-F238E27FC236}">
                  <a16:creationId xmlns:a16="http://schemas.microsoft.com/office/drawing/2014/main" id="{74C89F8C-D29B-4B1B-A29F-95AA95A8534A}"/>
                </a:ext>
              </a:extLst>
            </p:cNvPr>
            <p:cNvSpPr/>
            <p:nvPr userDrawn="1"/>
          </p:nvSpPr>
          <p:spPr bwMode="auto">
            <a:xfrm rot="10800000">
              <a:off x="8696129" y="342900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gr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正方形/長方形 19">
            <a:extLst>
              <a:ext uri="{FF2B5EF4-FFF2-40B4-BE49-F238E27FC236}">
                <a16:creationId xmlns:a16="http://schemas.microsoft.com/office/drawing/2014/main" id="{C7C8BE1D-F02C-4247-8161-3FC237FA9B17}"/>
              </a:ext>
            </a:extLst>
          </p:cNvPr>
          <p:cNvSpPr/>
          <p:nvPr/>
        </p:nvSpPr>
        <p:spPr>
          <a:xfrm>
            <a:off x="237182" y="-2668"/>
            <a:ext cx="1295400" cy="817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タイトル 1">
            <a:extLst>
              <a:ext uri="{FF2B5EF4-FFF2-40B4-BE49-F238E27FC236}">
                <a16:creationId xmlns:a16="http://schemas.microsoft.com/office/drawing/2014/main" id="{6466EFD9-300F-4A8E-9DE9-BBD11B64A8C2}"/>
              </a:ext>
            </a:extLst>
          </p:cNvPr>
          <p:cNvSpPr txBox="1">
            <a:spLocks/>
          </p:cNvSpPr>
          <p:nvPr userDrawn="1"/>
        </p:nvSpPr>
        <p:spPr bwMode="auto">
          <a:xfrm>
            <a:off x="4200525" y="-82550"/>
            <a:ext cx="45243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ja-JP" altLang="en-US" sz="1400" b="1" dirty="0">
                <a:solidFill>
                  <a:schemeClr val="bg1">
                    <a:lumMod val="65000"/>
                  </a:schemeClr>
                </a:solidFill>
                <a:latin typeface="メイリオ" panose="020B0604030504040204" pitchFamily="50" charset="-128"/>
                <a:ea typeface="メイリオ" panose="020B0604030504040204" pitchFamily="50" charset="-128"/>
              </a:rPr>
              <a:t>第４回　高専防災コンテスト　企画提案書</a:t>
            </a:r>
            <a:endParaRPr lang="ja-JP" altLang="en-US" sz="2000" b="1" dirty="0">
              <a:solidFill>
                <a:schemeClr val="bg1">
                  <a:lumMod val="65000"/>
                </a:schemeClr>
              </a:solidFill>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AA4792C2-3F66-4AF3-B360-0720676B4A4B}"/>
              </a:ext>
            </a:extLst>
          </p:cNvPr>
          <p:cNvPicPr>
            <a:picLocks noChangeAspect="1"/>
          </p:cNvPicPr>
          <p:nvPr userDrawn="1"/>
        </p:nvPicPr>
        <p:blipFill>
          <a:blip r:embed="rId6"/>
          <a:stretch>
            <a:fillRect/>
          </a:stretch>
        </p:blipFill>
        <p:spPr>
          <a:xfrm>
            <a:off x="1452159" y="40461"/>
            <a:ext cx="968753" cy="399679"/>
          </a:xfrm>
          <a:prstGeom prst="rect">
            <a:avLst/>
          </a:prstGeom>
        </p:spPr>
      </p:pic>
      <p:pic>
        <p:nvPicPr>
          <p:cNvPr id="11" name="図 10">
            <a:extLst>
              <a:ext uri="{FF2B5EF4-FFF2-40B4-BE49-F238E27FC236}">
                <a16:creationId xmlns:a16="http://schemas.microsoft.com/office/drawing/2014/main" id="{724D4B1D-E9FF-4CBB-BCEB-1B1A8DCEE7BE}"/>
              </a:ext>
            </a:extLst>
          </p:cNvPr>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334858" y="167777"/>
            <a:ext cx="972000" cy="272363"/>
          </a:xfrm>
          <a:prstGeom prst="rect">
            <a:avLst/>
          </a:prstGeom>
        </p:spPr>
      </p:pic>
    </p:spTree>
    <p:extLst>
      <p:ext uri="{BB962C8B-B14F-4D97-AF65-F5344CB8AC3E}">
        <p14:creationId xmlns:p14="http://schemas.microsoft.com/office/powerpoint/2010/main" val="3398626094"/>
      </p:ext>
    </p:extLst>
  </p:cSld>
  <p:clrMap bg1="lt1" tx1="dk1" bg2="lt2" tx2="dk2" accent1="accent1" accent2="accent2" accent3="accent3" accent4="accent4" accent5="accent5" accent6="accent6" hlink="hlink" folHlink="folHlink"/>
  <p:sldLayoutIdLst>
    <p:sldLayoutId id="2147483673" r:id="rId1"/>
    <p:sldLayoutId id="2147483672" r:id="rId2"/>
    <p:sldLayoutId id="2147483670" r:id="rId3"/>
    <p:sldLayoutId id="2147483671" r:id="rId4"/>
  </p:sldLayoutIdLst>
  <p:txStyles>
    <p:titleStyle>
      <a:lvl1pPr algn="l" defTabSz="685800" rtl="0" eaLnBrk="1" latinLnBrk="0" hangingPunct="1">
        <a:lnSpc>
          <a:spcPct val="90000"/>
        </a:lnSpc>
        <a:spcBef>
          <a:spcPct val="0"/>
        </a:spcBef>
        <a:buNone/>
        <a:defRPr kumimoji="1"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456E563E-79C4-4972-B9DB-8475B12E6807}"/>
              </a:ext>
            </a:extLst>
          </p:cNvPr>
          <p:cNvSpPr/>
          <p:nvPr userDrawn="1"/>
        </p:nvSpPr>
        <p:spPr>
          <a:xfrm>
            <a:off x="212598" y="0"/>
            <a:ext cx="8783918" cy="685800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Rectangle 9" title="right edge border">
            <a:extLst>
              <a:ext uri="{FF2B5EF4-FFF2-40B4-BE49-F238E27FC236}">
                <a16:creationId xmlns:a16="http://schemas.microsoft.com/office/drawing/2014/main" id="{359E6DC3-168E-439B-976D-98E03CE0470E}"/>
              </a:ext>
            </a:extLst>
          </p:cNvPr>
          <p:cNvSpPr/>
          <p:nvPr userDrawn="1"/>
        </p:nvSpPr>
        <p:spPr>
          <a:xfrm>
            <a:off x="0" y="0"/>
            <a:ext cx="212598"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グループ化 7">
            <a:extLst>
              <a:ext uri="{FF2B5EF4-FFF2-40B4-BE49-F238E27FC236}">
                <a16:creationId xmlns:a16="http://schemas.microsoft.com/office/drawing/2014/main" id="{FC45BD00-4B1E-44BB-A797-07E5BACE8044}"/>
              </a:ext>
            </a:extLst>
          </p:cNvPr>
          <p:cNvGrpSpPr/>
          <p:nvPr userDrawn="1"/>
        </p:nvGrpSpPr>
        <p:grpSpPr>
          <a:xfrm>
            <a:off x="8696129" y="0"/>
            <a:ext cx="443057" cy="6858000"/>
            <a:chOff x="8696129" y="0"/>
            <a:chExt cx="443057" cy="6858000"/>
          </a:xfrm>
          <a:solidFill>
            <a:schemeClr val="tx1"/>
          </a:solidFill>
        </p:grpSpPr>
        <p:sp>
          <p:nvSpPr>
            <p:cNvPr id="9" name="Freeform 5">
              <a:extLst>
                <a:ext uri="{FF2B5EF4-FFF2-40B4-BE49-F238E27FC236}">
                  <a16:creationId xmlns:a16="http://schemas.microsoft.com/office/drawing/2014/main" id="{4D73BE59-4420-4D14-B6F1-B67E35E08AD4}"/>
                </a:ext>
              </a:extLst>
            </p:cNvPr>
            <p:cNvSpPr/>
            <p:nvPr userDrawn="1"/>
          </p:nvSpPr>
          <p:spPr bwMode="auto">
            <a:xfrm rot="10800000">
              <a:off x="8696129" y="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grpFill/>
            <a:ln>
              <a:noFill/>
            </a:ln>
          </p:spPr>
        </p:sp>
        <p:sp>
          <p:nvSpPr>
            <p:cNvPr id="10" name="Freeform 5">
              <a:extLst>
                <a:ext uri="{FF2B5EF4-FFF2-40B4-BE49-F238E27FC236}">
                  <a16:creationId xmlns:a16="http://schemas.microsoft.com/office/drawing/2014/main" id="{DC883835-C8AD-4C9C-8DF2-78620916417B}"/>
                </a:ext>
              </a:extLst>
            </p:cNvPr>
            <p:cNvSpPr/>
            <p:nvPr userDrawn="1"/>
          </p:nvSpPr>
          <p:spPr bwMode="auto">
            <a:xfrm rot="10800000">
              <a:off x="8696129" y="342900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grpFill/>
            <a:ln>
              <a:noFill/>
            </a:ln>
          </p:spPr>
        </p:sp>
      </p:grpSp>
      <p:sp>
        <p:nvSpPr>
          <p:cNvPr id="11" name="Rectangle 9" title="right edge border">
            <a:extLst>
              <a:ext uri="{FF2B5EF4-FFF2-40B4-BE49-F238E27FC236}">
                <a16:creationId xmlns:a16="http://schemas.microsoft.com/office/drawing/2014/main" id="{6B1EB240-875F-4ED1-8A78-3B269E9CEF1F}"/>
              </a:ext>
            </a:extLst>
          </p:cNvPr>
          <p:cNvSpPr/>
          <p:nvPr userDrawn="1"/>
        </p:nvSpPr>
        <p:spPr>
          <a:xfrm>
            <a:off x="8931402" y="0"/>
            <a:ext cx="21259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9887520"/>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54E284E-4DC6-497C-A310-97338F1311CC}"/>
              </a:ext>
            </a:extLst>
          </p:cNvPr>
          <p:cNvSpPr txBox="1"/>
          <p:nvPr/>
        </p:nvSpPr>
        <p:spPr>
          <a:xfrm>
            <a:off x="1" y="1669774"/>
            <a:ext cx="9144000" cy="1200329"/>
          </a:xfrm>
          <a:prstGeom prst="rect">
            <a:avLst/>
          </a:prstGeom>
          <a:noFill/>
        </p:spPr>
        <p:txBody>
          <a:bodyPr wrap="square" rtlCol="0">
            <a:spAutoFit/>
          </a:bodyPr>
          <a:lstStyle/>
          <a:p>
            <a:pPr algn="ctr"/>
            <a:r>
              <a:rPr kumimoji="1" lang="ja-JP" altLang="en-US" sz="3600" b="1" dirty="0">
                <a:latin typeface="+mj-lt"/>
              </a:rPr>
              <a:t>第</a:t>
            </a:r>
            <a:r>
              <a:rPr kumimoji="1" lang="en-US" altLang="ja-JP" sz="3600" b="1" dirty="0">
                <a:latin typeface="Arial Black" panose="020B0A04020102020204" pitchFamily="34" charset="0"/>
              </a:rPr>
              <a:t>4</a:t>
            </a:r>
            <a:r>
              <a:rPr kumimoji="1" lang="ja-JP" altLang="en-US" sz="3600" b="1" dirty="0">
                <a:latin typeface="+mj-lt"/>
              </a:rPr>
              <a:t>回高専防災コンテスト</a:t>
            </a:r>
            <a:endParaRPr kumimoji="1" lang="en-US" altLang="ja-JP" sz="3600" b="1" dirty="0">
              <a:latin typeface="+mj-lt"/>
            </a:endParaRPr>
          </a:p>
          <a:p>
            <a:pPr algn="ctr"/>
            <a:r>
              <a:rPr kumimoji="1" lang="ja-JP" altLang="en-US" sz="3600" b="1" dirty="0">
                <a:latin typeface="+mj-lt"/>
              </a:rPr>
              <a:t>企画提案書</a:t>
            </a:r>
          </a:p>
        </p:txBody>
      </p:sp>
      <p:sp>
        <p:nvSpPr>
          <p:cNvPr id="5" name="テキスト ボックス 4">
            <a:extLst>
              <a:ext uri="{FF2B5EF4-FFF2-40B4-BE49-F238E27FC236}">
                <a16:creationId xmlns:a16="http://schemas.microsoft.com/office/drawing/2014/main" id="{4B6E254A-9D7C-4FFE-9DC2-621C3F2FBED0}"/>
              </a:ext>
            </a:extLst>
          </p:cNvPr>
          <p:cNvSpPr txBox="1"/>
          <p:nvPr/>
        </p:nvSpPr>
        <p:spPr>
          <a:xfrm>
            <a:off x="0" y="6364500"/>
            <a:ext cx="9144000" cy="307777"/>
          </a:xfrm>
          <a:prstGeom prst="rect">
            <a:avLst/>
          </a:prstGeom>
          <a:noFill/>
        </p:spPr>
        <p:txBody>
          <a:bodyPr wrap="square" rtlCol="0">
            <a:spAutoFit/>
          </a:bodyPr>
          <a:lstStyle/>
          <a:p>
            <a:pPr algn="ctr"/>
            <a:r>
              <a:rPr kumimoji="1" lang="ja-JP" altLang="en-US" sz="1400" dirty="0"/>
              <a:t>応募締切　</a:t>
            </a:r>
            <a:r>
              <a:rPr kumimoji="1" lang="en-US" altLang="ja-JP" sz="1400" dirty="0"/>
              <a:t>2021</a:t>
            </a:r>
            <a:r>
              <a:rPr kumimoji="1" lang="ja-JP" altLang="en-US" sz="1400" dirty="0"/>
              <a:t>年</a:t>
            </a:r>
            <a:r>
              <a:rPr kumimoji="1" lang="en-US" altLang="ja-JP" sz="1400" dirty="0"/>
              <a:t>10</a:t>
            </a:r>
            <a:r>
              <a:rPr kumimoji="1" lang="ja-JP" altLang="en-US" sz="1400" dirty="0"/>
              <a:t>月</a:t>
            </a:r>
            <a:r>
              <a:rPr kumimoji="1" lang="en-US" altLang="ja-JP" sz="1400" dirty="0"/>
              <a:t>8</a:t>
            </a:r>
            <a:r>
              <a:rPr kumimoji="1" lang="ja-JP" altLang="en-US" sz="1400" dirty="0"/>
              <a:t>日（金）</a:t>
            </a:r>
            <a:r>
              <a:rPr kumimoji="1" lang="en-US" altLang="ja-JP" sz="1400" dirty="0"/>
              <a:t>17:00</a:t>
            </a:r>
            <a:r>
              <a:rPr kumimoji="1" lang="ja-JP" altLang="en-US" sz="1400" dirty="0"/>
              <a:t>必着</a:t>
            </a:r>
            <a:endParaRPr kumimoji="1" lang="en-US" altLang="ja-JP" sz="1400" dirty="0"/>
          </a:p>
        </p:txBody>
      </p:sp>
      <p:sp>
        <p:nvSpPr>
          <p:cNvPr id="6" name="テキスト ボックス 5">
            <a:extLst>
              <a:ext uri="{FF2B5EF4-FFF2-40B4-BE49-F238E27FC236}">
                <a16:creationId xmlns:a16="http://schemas.microsoft.com/office/drawing/2014/main" id="{36CE1BF2-7E2B-4D40-ABF6-8381F628A7B3}"/>
              </a:ext>
            </a:extLst>
          </p:cNvPr>
          <p:cNvSpPr txBox="1"/>
          <p:nvPr/>
        </p:nvSpPr>
        <p:spPr>
          <a:xfrm>
            <a:off x="2027581" y="5002020"/>
            <a:ext cx="5088834" cy="1200329"/>
          </a:xfrm>
          <a:prstGeom prst="rect">
            <a:avLst/>
          </a:prstGeom>
          <a:noFill/>
        </p:spPr>
        <p:txBody>
          <a:bodyPr wrap="square" rtlCol="0">
            <a:spAutoFit/>
          </a:bodyPr>
          <a:lstStyle/>
          <a:p>
            <a:r>
              <a:rPr kumimoji="1" lang="en-US" altLang="ja-JP" sz="1200" dirty="0"/>
              <a:t>【</a:t>
            </a:r>
            <a:r>
              <a:rPr kumimoji="1" lang="ja-JP" altLang="en-US" sz="1200" dirty="0"/>
              <a:t>提出にあたっての注意事項</a:t>
            </a:r>
            <a:r>
              <a:rPr kumimoji="1" lang="en-US" altLang="ja-JP" sz="1200" dirty="0"/>
              <a:t>】</a:t>
            </a:r>
          </a:p>
          <a:p>
            <a:r>
              <a:rPr kumimoji="1" lang="ja-JP" altLang="en-US" sz="1200" dirty="0"/>
              <a:t>・記入に際してフォントの種類、色、大きさ等は問いません。</a:t>
            </a:r>
            <a:endParaRPr kumimoji="1" lang="en-US" altLang="ja-JP" sz="1200" dirty="0"/>
          </a:p>
          <a:p>
            <a:r>
              <a:rPr kumimoji="1" lang="ja-JP" altLang="en-US" sz="1200" dirty="0"/>
              <a:t>・記入事項がないページは削除してください。</a:t>
            </a:r>
            <a:endParaRPr kumimoji="1" lang="en-US" altLang="ja-JP" sz="1200" dirty="0"/>
          </a:p>
          <a:p>
            <a:r>
              <a:rPr kumimoji="1" lang="ja-JP" altLang="en-US" sz="1200" dirty="0"/>
              <a:t>・記入例等の青字部分は削除してください。</a:t>
            </a:r>
            <a:endParaRPr kumimoji="1" lang="en-US" altLang="ja-JP" sz="1200" dirty="0"/>
          </a:p>
          <a:p>
            <a:r>
              <a:rPr kumimoji="1" lang="ja-JP" altLang="en-US" sz="1200" dirty="0"/>
              <a:t>・応募のファイル形式は</a:t>
            </a:r>
            <a:r>
              <a:rPr kumimoji="1" lang="en-US" altLang="ja-JP" sz="1200" dirty="0"/>
              <a:t>PDF</a:t>
            </a:r>
            <a:r>
              <a:rPr kumimoji="1" lang="ja-JP" altLang="en-US" sz="1200" dirty="0"/>
              <a:t>としてください。</a:t>
            </a:r>
            <a:endParaRPr kumimoji="1" lang="en-US" altLang="ja-JP" sz="1200" dirty="0"/>
          </a:p>
          <a:p>
            <a:r>
              <a:rPr kumimoji="1" lang="ja-JP" altLang="en-US" sz="1200" dirty="0"/>
              <a:t>・送付先：</a:t>
            </a:r>
            <a:r>
              <a:rPr kumimoji="1" lang="en-US" altLang="ja-JP" sz="1200" dirty="0"/>
              <a:t>nied-kosencon@bosai.go.jp</a:t>
            </a:r>
          </a:p>
        </p:txBody>
      </p:sp>
      <p:sp>
        <p:nvSpPr>
          <p:cNvPr id="2" name="テキスト ボックス 1">
            <a:extLst>
              <a:ext uri="{FF2B5EF4-FFF2-40B4-BE49-F238E27FC236}">
                <a16:creationId xmlns:a16="http://schemas.microsoft.com/office/drawing/2014/main" id="{2CF54775-3A78-4237-A45D-EF849A355C68}"/>
              </a:ext>
            </a:extLst>
          </p:cNvPr>
          <p:cNvSpPr txBox="1"/>
          <p:nvPr/>
        </p:nvSpPr>
        <p:spPr>
          <a:xfrm>
            <a:off x="0" y="3232307"/>
            <a:ext cx="9144000" cy="400110"/>
          </a:xfrm>
          <a:prstGeom prst="rect">
            <a:avLst/>
          </a:prstGeom>
          <a:noFill/>
        </p:spPr>
        <p:txBody>
          <a:bodyPr wrap="square" rtlCol="0">
            <a:spAutoFit/>
          </a:bodyPr>
          <a:lstStyle/>
          <a:p>
            <a:pPr algn="ctr"/>
            <a:r>
              <a:rPr kumimoji="1" lang="ja-JP" altLang="en-US" sz="2000" b="1" dirty="0"/>
              <a:t>アイデアタイトル：</a:t>
            </a:r>
            <a:r>
              <a:rPr kumimoji="1" lang="ja-JP" altLang="en-US" sz="2000" b="1" dirty="0">
                <a:solidFill>
                  <a:srgbClr val="0070C0"/>
                </a:solidFill>
              </a:rPr>
              <a:t>タイトルを記入してください</a:t>
            </a:r>
          </a:p>
        </p:txBody>
      </p:sp>
      <p:sp>
        <p:nvSpPr>
          <p:cNvPr id="7" name="テキスト ボックス 6">
            <a:extLst>
              <a:ext uri="{FF2B5EF4-FFF2-40B4-BE49-F238E27FC236}">
                <a16:creationId xmlns:a16="http://schemas.microsoft.com/office/drawing/2014/main" id="{7D09A659-C4F1-420F-ABB6-F1ABD4FBFAEC}"/>
              </a:ext>
            </a:extLst>
          </p:cNvPr>
          <p:cNvSpPr txBox="1"/>
          <p:nvPr/>
        </p:nvSpPr>
        <p:spPr>
          <a:xfrm>
            <a:off x="-1" y="4036089"/>
            <a:ext cx="9143999" cy="400110"/>
          </a:xfrm>
          <a:prstGeom prst="rect">
            <a:avLst/>
          </a:prstGeom>
          <a:noFill/>
        </p:spPr>
        <p:txBody>
          <a:bodyPr wrap="square" rtlCol="0">
            <a:spAutoFit/>
          </a:bodyPr>
          <a:lstStyle/>
          <a:p>
            <a:pPr algn="ctr"/>
            <a:r>
              <a:rPr kumimoji="1" lang="ja-JP" altLang="en-US" sz="2000" b="1" dirty="0"/>
              <a:t>学校名：</a:t>
            </a:r>
            <a:r>
              <a:rPr kumimoji="1" lang="ja-JP" altLang="en-US" sz="2000" b="1" dirty="0">
                <a:solidFill>
                  <a:srgbClr val="0070C0"/>
                </a:solidFill>
              </a:rPr>
              <a:t>学校名を記入してください</a:t>
            </a:r>
          </a:p>
        </p:txBody>
      </p:sp>
    </p:spTree>
    <p:extLst>
      <p:ext uri="{BB962C8B-B14F-4D97-AF65-F5344CB8AC3E}">
        <p14:creationId xmlns:p14="http://schemas.microsoft.com/office/powerpoint/2010/main" val="2893339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C5119093-0734-4226-967D-2BD39993599A}"/>
              </a:ext>
            </a:extLst>
          </p:cNvPr>
          <p:cNvGraphicFramePr>
            <a:graphicFrameLocks noGrp="1"/>
          </p:cNvGraphicFramePr>
          <p:nvPr>
            <p:extLst>
              <p:ext uri="{D42A27DB-BD31-4B8C-83A1-F6EECF244321}">
                <p14:modId xmlns:p14="http://schemas.microsoft.com/office/powerpoint/2010/main" val="1171987014"/>
              </p:ext>
            </p:extLst>
          </p:nvPr>
        </p:nvGraphicFramePr>
        <p:xfrm>
          <a:off x="563880" y="1267688"/>
          <a:ext cx="7772400" cy="3240000"/>
        </p:xfrm>
        <a:graphic>
          <a:graphicData uri="http://schemas.openxmlformats.org/drawingml/2006/table">
            <a:tbl>
              <a:tblPr firstRow="1" bandRow="1">
                <a:tableStyleId>{9D7B26C5-4107-4FEC-AEDC-1716B250A1EF}</a:tableStyleId>
              </a:tblPr>
              <a:tblGrid>
                <a:gridCol w="3148414">
                  <a:extLst>
                    <a:ext uri="{9D8B030D-6E8A-4147-A177-3AD203B41FA5}">
                      <a16:colId xmlns:a16="http://schemas.microsoft.com/office/drawing/2014/main" val="331904529"/>
                    </a:ext>
                  </a:extLst>
                </a:gridCol>
                <a:gridCol w="4623986">
                  <a:extLst>
                    <a:ext uri="{9D8B030D-6E8A-4147-A177-3AD203B41FA5}">
                      <a16:colId xmlns:a16="http://schemas.microsoft.com/office/drawing/2014/main" val="4142349754"/>
                    </a:ext>
                  </a:extLst>
                </a:gridCol>
              </a:tblGrid>
              <a:tr h="360000">
                <a:tc gridSpan="2">
                  <a:txBody>
                    <a:bodyPr/>
                    <a:lstStyle/>
                    <a:p>
                      <a:r>
                        <a:rPr kumimoji="1" lang="ja-JP" altLang="en-US" b="0" dirty="0"/>
                        <a:t>学校名：</a:t>
                      </a:r>
                      <a:endParaRPr kumimoji="1" lang="ja-JP" altLang="en-US" b="0" dirty="0">
                        <a:solidFill>
                          <a:schemeClr val="tx1"/>
                        </a:solidFill>
                      </a:endParaRPr>
                    </a:p>
                  </a:txBody>
                  <a:tcPr anchor="ctr"/>
                </a:tc>
                <a:tc hMerge="1">
                  <a:txBody>
                    <a:bodyPr/>
                    <a:lstStyle/>
                    <a:p>
                      <a:endParaRPr kumimoji="1" lang="ja-JP" altLang="en-US" dirty="0"/>
                    </a:p>
                  </a:txBody>
                  <a:tcPr/>
                </a:tc>
                <a:extLst>
                  <a:ext uri="{0D108BD9-81ED-4DB2-BD59-A6C34878D82A}">
                    <a16:rowId xmlns:a16="http://schemas.microsoft.com/office/drawing/2014/main" val="2678059585"/>
                  </a:ext>
                </a:extLst>
              </a:tr>
              <a:tr h="360000">
                <a:tc>
                  <a:txBody>
                    <a:bodyPr/>
                    <a:lstStyle/>
                    <a:p>
                      <a:r>
                        <a:rPr kumimoji="1" lang="ja-JP" altLang="en-US" dirty="0"/>
                        <a:t>代表者氏名（学生）</a:t>
                      </a:r>
                      <a:endParaRPr kumimoji="1" lang="en-US" altLang="ja-JP" dirty="0"/>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704036499"/>
                  </a:ext>
                </a:extLst>
              </a:tr>
              <a:tr h="360000">
                <a:tc>
                  <a:txBody>
                    <a:bodyPr/>
                    <a:lstStyle/>
                    <a:p>
                      <a:r>
                        <a:rPr kumimoji="1" lang="ja-JP" altLang="en-US" dirty="0">
                          <a:solidFill>
                            <a:schemeClr val="tx1"/>
                          </a:solidFill>
                        </a:rPr>
                        <a:t>　　所属・学年</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404714356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顧問氏名（教職員）</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427243098"/>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所属・役職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64666888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連絡先電話番号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360165373"/>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連絡先メールアドレス</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3527836075"/>
                  </a:ext>
                </a:extLst>
              </a:tr>
              <a:tr h="360000">
                <a:tc>
                  <a:txBody>
                    <a:bodyPr/>
                    <a:lstStyle/>
                    <a:p>
                      <a:r>
                        <a:rPr kumimoji="1" lang="ja-JP" altLang="en-US" dirty="0">
                          <a:solidFill>
                            <a:schemeClr val="tx1"/>
                          </a:solidFill>
                        </a:rPr>
                        <a:t>チームメンバー氏名（全員分）</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rgbClr val="0070C0"/>
                          </a:solidFill>
                        </a:rPr>
                        <a:t>例：○○○○（教職員）、△△△（学生）、□□</a:t>
                      </a:r>
                      <a:r>
                        <a:rPr kumimoji="1" lang="en-US" altLang="ja-JP" dirty="0">
                          <a:solidFill>
                            <a:srgbClr val="0070C0"/>
                          </a:solidFill>
                        </a:rPr>
                        <a:t>…</a:t>
                      </a:r>
                      <a:endParaRPr kumimoji="1" lang="ja-JP" altLang="en-US" dirty="0">
                        <a:solidFill>
                          <a:srgbClr val="0070C0"/>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4236415222"/>
                  </a:ext>
                </a:extLst>
              </a:tr>
              <a:tr h="360000">
                <a:tc>
                  <a:txBody>
                    <a:bodyPr/>
                    <a:lstStyle/>
                    <a:p>
                      <a:r>
                        <a:rPr kumimoji="1" lang="ja-JP" altLang="en-US" dirty="0">
                          <a:solidFill>
                            <a:schemeClr val="tx1"/>
                          </a:solidFill>
                        </a:rPr>
                        <a:t>連絡先メールアドレス（複数可）</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r>
                        <a:rPr kumimoji="1" lang="en-US" altLang="ja-JP" dirty="0">
                          <a:solidFill>
                            <a:srgbClr val="0070C0"/>
                          </a:solidFill>
                        </a:rPr>
                        <a:t>※</a:t>
                      </a:r>
                      <a:r>
                        <a:rPr kumimoji="1" lang="ja-JP" altLang="en-US" dirty="0">
                          <a:solidFill>
                            <a:srgbClr val="0070C0"/>
                          </a:solidFill>
                        </a:rPr>
                        <a:t>事務局からの連絡を受けるアドレスを記入</a:t>
                      </a: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3516865542"/>
                  </a:ext>
                </a:extLst>
              </a:tr>
            </a:tbl>
          </a:graphicData>
        </a:graphic>
      </p:graphicFrame>
      <p:sp>
        <p:nvSpPr>
          <p:cNvPr id="22" name="テキスト ボックス 21">
            <a:extLst>
              <a:ext uri="{FF2B5EF4-FFF2-40B4-BE49-F238E27FC236}">
                <a16:creationId xmlns:a16="http://schemas.microsoft.com/office/drawing/2014/main" id="{B7FB58D7-5D7B-49FE-A9C6-6CC50077639C}"/>
              </a:ext>
            </a:extLst>
          </p:cNvPr>
          <p:cNvSpPr txBox="1"/>
          <p:nvPr/>
        </p:nvSpPr>
        <p:spPr>
          <a:xfrm>
            <a:off x="1293876" y="940397"/>
            <a:ext cx="6621780" cy="276999"/>
          </a:xfrm>
          <a:prstGeom prst="rect">
            <a:avLst/>
          </a:prstGeom>
          <a:noFill/>
        </p:spPr>
        <p:txBody>
          <a:bodyPr wrap="square" rtlCol="0">
            <a:spAutoFit/>
          </a:bodyPr>
          <a:lstStyle/>
          <a:p>
            <a:r>
              <a:rPr kumimoji="1" lang="en-US" altLang="ja-JP" sz="1200" dirty="0"/>
              <a:t>※</a:t>
            </a:r>
            <a:r>
              <a:rPr kumimoji="1" lang="ja-JP" altLang="en-US" sz="1200" dirty="0"/>
              <a:t>テーマは第 </a:t>
            </a:r>
            <a:r>
              <a:rPr kumimoji="1" lang="en-US" altLang="ja-JP" sz="1200" dirty="0"/>
              <a:t>4 </a:t>
            </a:r>
            <a:r>
              <a:rPr kumimoji="1" lang="ja-JP" altLang="en-US" sz="1200" dirty="0"/>
              <a:t>回高専防災コンテスト 募集要項の「募集テーマ」を参考にしてください。</a:t>
            </a:r>
          </a:p>
        </p:txBody>
      </p:sp>
      <p:sp>
        <p:nvSpPr>
          <p:cNvPr id="8" name="テキスト ボックス 7">
            <a:extLst>
              <a:ext uri="{FF2B5EF4-FFF2-40B4-BE49-F238E27FC236}">
                <a16:creationId xmlns:a16="http://schemas.microsoft.com/office/drawing/2014/main" id="{7D4E1FB7-7389-422B-890E-4D65E695A4DC}"/>
              </a:ext>
            </a:extLst>
          </p:cNvPr>
          <p:cNvSpPr txBox="1"/>
          <p:nvPr/>
        </p:nvSpPr>
        <p:spPr>
          <a:xfrm>
            <a:off x="563880" y="4790069"/>
            <a:ext cx="7772400" cy="1631216"/>
          </a:xfrm>
          <a:prstGeom prst="rect">
            <a:avLst/>
          </a:prstGeom>
          <a:noFill/>
        </p:spPr>
        <p:txBody>
          <a:bodyPr wrap="square" rtlCol="0">
            <a:spAutoFit/>
          </a:bodyPr>
          <a:lstStyle/>
          <a:p>
            <a:pPr marL="144000" indent="-576000"/>
            <a:r>
              <a:rPr kumimoji="1" lang="ja-JP" altLang="en-US" sz="1000" dirty="0"/>
              <a:t>○応募に際しては、他者の知的財産権の侵害や、共同研究者との機密保持契約違反などが無いように十分注意し、自身の知的財産権の保護にも必要な配慮をしてください。 なお、応募内容に対する著作権は応募者が有しますが、以下の提出資料等については、主催者はコンテスト</a:t>
            </a:r>
            <a:r>
              <a:rPr kumimoji="1" lang="en-US" altLang="ja-JP" sz="1000" dirty="0">
                <a:latin typeface="+mn-ea"/>
              </a:rPr>
              <a:t>Web</a:t>
            </a:r>
            <a:r>
              <a:rPr kumimoji="1" lang="ja-JP" altLang="en-US" sz="1000" dirty="0"/>
              <a:t>サイト、パンフレット、記録動画等に掲載するにあたって必要な範囲で、修正・改変・編集・翻案し、無償で利用できることとします（</a:t>
            </a:r>
            <a:r>
              <a:rPr kumimoji="1" lang="en-US" altLang="ja-JP" sz="1000" dirty="0"/>
              <a:t>Web</a:t>
            </a:r>
            <a:r>
              <a:rPr kumimoji="1" lang="ja-JP" altLang="en-US" sz="1000" dirty="0"/>
              <a:t>サイトなどへの個人情報掲載及び肖像権の使用承諾書の内容も併せて参照ください）。</a:t>
            </a:r>
          </a:p>
          <a:p>
            <a:pPr marL="252000"/>
            <a:r>
              <a:rPr kumimoji="1" lang="en-US" altLang="ja-JP" sz="1000" dirty="0">
                <a:latin typeface="+mn-ea"/>
              </a:rPr>
              <a:t>(1)</a:t>
            </a:r>
            <a:r>
              <a:rPr kumimoji="1" lang="en-US" altLang="ja-JP" sz="1000" dirty="0"/>
              <a:t> </a:t>
            </a:r>
            <a:r>
              <a:rPr kumimoji="1" lang="ja-JP" altLang="en-US" sz="1000" dirty="0"/>
              <a:t>企画提案書および最終審査のプレゼンテーション動画、アイデア検証報告書資料のファイル</a:t>
            </a:r>
          </a:p>
          <a:p>
            <a:pPr marL="252000"/>
            <a:r>
              <a:rPr kumimoji="1" lang="en-US" altLang="ja-JP" sz="1000" dirty="0">
                <a:latin typeface="+mn-ea"/>
              </a:rPr>
              <a:t>(2) </a:t>
            </a:r>
            <a:r>
              <a:rPr kumimoji="1" lang="ja-JP" altLang="en-US" sz="1000" dirty="0"/>
              <a:t>アイデア検証活動時に撮影した写真・動画など</a:t>
            </a:r>
            <a:endParaRPr kumimoji="1" lang="en-US" altLang="ja-JP" sz="1000" dirty="0"/>
          </a:p>
          <a:p>
            <a:pPr marL="252000"/>
            <a:r>
              <a:rPr kumimoji="1" lang="en-US" altLang="ja-JP" sz="1000" dirty="0">
                <a:latin typeface="+mn-ea"/>
              </a:rPr>
              <a:t>(3) </a:t>
            </a:r>
            <a:r>
              <a:rPr kumimoji="1" lang="ja-JP" altLang="en-US" sz="1000" dirty="0">
                <a:latin typeface="+mn-ea"/>
              </a:rPr>
              <a:t>最終審査会時に撮影する写真・動画など</a:t>
            </a:r>
            <a:endParaRPr kumimoji="1" lang="en-US" altLang="ja-JP" sz="1000" dirty="0">
              <a:latin typeface="+mn-ea"/>
            </a:endParaRPr>
          </a:p>
          <a:p>
            <a:pPr marL="144000" indent="-576000"/>
            <a:r>
              <a:rPr kumimoji="1" lang="ja-JP" altLang="en-US" sz="1000" dirty="0"/>
              <a:t>○ご提供いただきました個人情報は高専防災コンテストの広報活動、受付、運営業務に限り使用いたします。なお、ご本人様の同意がある場合または法令に基づく開示請求があった場合、不正アクセス、脅迫等の違法行為があった場合その他特別の理由のある場合を除き、上記目的以外での利用及び第三者への開示・提示はいたしません。</a:t>
            </a:r>
          </a:p>
        </p:txBody>
      </p:sp>
      <p:sp>
        <p:nvSpPr>
          <p:cNvPr id="9" name="テキスト ボックス 8">
            <a:extLst>
              <a:ext uri="{FF2B5EF4-FFF2-40B4-BE49-F238E27FC236}">
                <a16:creationId xmlns:a16="http://schemas.microsoft.com/office/drawing/2014/main" id="{007E08A0-968B-4B8B-932E-812105174694}"/>
              </a:ext>
            </a:extLst>
          </p:cNvPr>
          <p:cNvSpPr txBox="1"/>
          <p:nvPr/>
        </p:nvSpPr>
        <p:spPr>
          <a:xfrm>
            <a:off x="3922776" y="6389024"/>
            <a:ext cx="4041647" cy="305853"/>
          </a:xfrm>
          <a:prstGeom prst="rect">
            <a:avLst/>
          </a:prstGeom>
          <a:noFill/>
        </p:spPr>
        <p:txBody>
          <a:bodyPr wrap="square" rtlCol="0" anchor="t">
            <a:spAutoFit/>
          </a:bodyPr>
          <a:lstStyle/>
          <a:p>
            <a:pPr marL="1798638" indent="-542925">
              <a:lnSpc>
                <a:spcPts val="1500"/>
              </a:lnSpc>
            </a:pPr>
            <a:r>
              <a:rPr kumimoji="1" lang="ja-JP" altLang="en-US" sz="1100" b="1" dirty="0"/>
              <a:t>以上を確認の上、同意します。</a:t>
            </a:r>
            <a:r>
              <a:rPr kumimoji="1" lang="ja-JP" altLang="en-US" dirty="0"/>
              <a:t>□</a:t>
            </a:r>
          </a:p>
        </p:txBody>
      </p:sp>
      <p:sp>
        <p:nvSpPr>
          <p:cNvPr id="10" name="テキスト ボックス 9">
            <a:extLst>
              <a:ext uri="{FF2B5EF4-FFF2-40B4-BE49-F238E27FC236}">
                <a16:creationId xmlns:a16="http://schemas.microsoft.com/office/drawing/2014/main" id="{B7058C5B-2819-4DDE-9B50-9EB092F1227D}"/>
              </a:ext>
            </a:extLst>
          </p:cNvPr>
          <p:cNvSpPr txBox="1"/>
          <p:nvPr/>
        </p:nvSpPr>
        <p:spPr>
          <a:xfrm>
            <a:off x="521616" y="4582025"/>
            <a:ext cx="3126839" cy="261610"/>
          </a:xfrm>
          <a:prstGeom prst="rect">
            <a:avLst/>
          </a:prstGeom>
          <a:noFill/>
        </p:spPr>
        <p:txBody>
          <a:bodyPr wrap="square" rtlCol="0">
            <a:spAutoFit/>
          </a:bodyPr>
          <a:lstStyle/>
          <a:p>
            <a:r>
              <a:rPr kumimoji="1" lang="en-US" altLang="ja-JP" sz="1100" dirty="0">
                <a:latin typeface="+mn-ea"/>
              </a:rPr>
              <a:t>※</a:t>
            </a:r>
            <a:r>
              <a:rPr kumimoji="1" lang="ja-JP" altLang="en-US" sz="1100" dirty="0">
                <a:latin typeface="+mn-ea"/>
              </a:rPr>
              <a:t>確認して最後にチェックを入れてください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4E7946B3-E1E8-43C1-AB70-C83D372EB00A}"/>
              </a:ext>
            </a:extLst>
          </p:cNvPr>
          <p:cNvSpPr txBox="1"/>
          <p:nvPr/>
        </p:nvSpPr>
        <p:spPr>
          <a:xfrm>
            <a:off x="533400" y="2140765"/>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「○○県○○市」のように記載してください（さらに地区が特定可能な場合は詳細に記載）。</a:t>
            </a:r>
          </a:p>
        </p:txBody>
      </p:sp>
      <p:sp>
        <p:nvSpPr>
          <p:cNvPr id="13" name="テキスト ボックス 12">
            <a:extLst>
              <a:ext uri="{FF2B5EF4-FFF2-40B4-BE49-F238E27FC236}">
                <a16:creationId xmlns:a16="http://schemas.microsoft.com/office/drawing/2014/main" id="{6D5B3288-B75D-4E51-A763-2DAEEF84A548}"/>
              </a:ext>
            </a:extLst>
          </p:cNvPr>
          <p:cNvSpPr txBox="1"/>
          <p:nvPr/>
        </p:nvSpPr>
        <p:spPr>
          <a:xfrm>
            <a:off x="533400" y="3029588"/>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対象とする地域課題の内容を要約し、簡潔に記載してください。</a:t>
            </a:r>
          </a:p>
        </p:txBody>
      </p:sp>
      <p:sp>
        <p:nvSpPr>
          <p:cNvPr id="14" name="テキスト ボックス 13">
            <a:extLst>
              <a:ext uri="{FF2B5EF4-FFF2-40B4-BE49-F238E27FC236}">
                <a16:creationId xmlns:a16="http://schemas.microsoft.com/office/drawing/2014/main" id="{36A82BD3-2B11-4EC6-A309-FA1C7450A060}"/>
              </a:ext>
            </a:extLst>
          </p:cNvPr>
          <p:cNvSpPr txBox="1"/>
          <p:nvPr/>
        </p:nvSpPr>
        <p:spPr>
          <a:xfrm>
            <a:off x="533400" y="4559230"/>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チャレンジしたいアイデアについて簡単に記載してください。</a:t>
            </a:r>
          </a:p>
        </p:txBody>
      </p:sp>
      <p:sp>
        <p:nvSpPr>
          <p:cNvPr id="15" name="テキスト ボックス 14">
            <a:extLst>
              <a:ext uri="{FF2B5EF4-FFF2-40B4-BE49-F238E27FC236}">
                <a16:creationId xmlns:a16="http://schemas.microsoft.com/office/drawing/2014/main" id="{9D96240A-6665-4D8D-A572-55B8E0560E68}"/>
              </a:ext>
            </a:extLst>
          </p:cNvPr>
          <p:cNvSpPr txBox="1"/>
          <p:nvPr/>
        </p:nvSpPr>
        <p:spPr>
          <a:xfrm>
            <a:off x="533400" y="1251941"/>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表紙と同じタイトルを記入してください。</a:t>
            </a:r>
          </a:p>
        </p:txBody>
      </p:sp>
    </p:spTree>
    <p:extLst>
      <p:ext uri="{BB962C8B-B14F-4D97-AF65-F5344CB8AC3E}">
        <p14:creationId xmlns:p14="http://schemas.microsoft.com/office/powerpoint/2010/main" val="2378161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18D55834-E252-4010-AAF3-AF927D8299B3}"/>
              </a:ext>
            </a:extLst>
          </p:cNvPr>
          <p:cNvSpPr txBox="1">
            <a:spLocks/>
          </p:cNvSpPr>
          <p:nvPr/>
        </p:nvSpPr>
        <p:spPr bwMode="auto">
          <a:xfrm>
            <a:off x="228600" y="456725"/>
            <a:ext cx="8696325" cy="47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sz="2400" dirty="0">
                <a:latin typeface="メイリオ" panose="020B0604030504040204" pitchFamily="50" charset="-128"/>
                <a:ea typeface="メイリオ" panose="020B0604030504040204" pitchFamily="50" charset="-128"/>
              </a:rPr>
              <a:t>アイデアの概要</a:t>
            </a:r>
          </a:p>
        </p:txBody>
      </p:sp>
      <p:sp>
        <p:nvSpPr>
          <p:cNvPr id="7" name="コンテンツ プレースホルダー 2">
            <a:extLst>
              <a:ext uri="{FF2B5EF4-FFF2-40B4-BE49-F238E27FC236}">
                <a16:creationId xmlns:a16="http://schemas.microsoft.com/office/drawing/2014/main" id="{CA3E5779-484F-4031-A9C6-1FD9D250995B}"/>
              </a:ext>
            </a:extLst>
          </p:cNvPr>
          <p:cNvSpPr txBox="1">
            <a:spLocks/>
          </p:cNvSpPr>
          <p:nvPr/>
        </p:nvSpPr>
        <p:spPr>
          <a:xfrm>
            <a:off x="457200" y="931544"/>
            <a:ext cx="8181975" cy="5526405"/>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地域の防災力・減災力向上に役立てる可能性の検証にチャレンジしたいアイデアを自由に表現してください。（図、表、写真可）</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テーマは第 </a:t>
            </a:r>
            <a:r>
              <a:rPr lang="en-US" altLang="ja-JP" sz="1600" dirty="0">
                <a:solidFill>
                  <a:srgbClr val="0070C0"/>
                </a:solidFill>
                <a:latin typeface="メイリオ" panose="020B0604030504040204" pitchFamily="50" charset="-128"/>
                <a:cs typeface="メイリオ" panose="020B0604030504040204" pitchFamily="50" charset="-128"/>
              </a:rPr>
              <a:t>4 </a:t>
            </a:r>
            <a:r>
              <a:rPr lang="ja-JP" altLang="en-US" sz="1600" dirty="0">
                <a:solidFill>
                  <a:srgbClr val="0070C0"/>
                </a:solidFill>
                <a:latin typeface="メイリオ" panose="020B0604030504040204" pitchFamily="50" charset="-128"/>
                <a:cs typeface="メイリオ" panose="020B0604030504040204" pitchFamily="50" charset="-128"/>
              </a:rPr>
              <a:t>回高専防災コンテスト 募集要項の「募集テーマ」を参考に記載してください。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ページ数の指定はありません。足りなければ適宜追加してください。</a:t>
            </a:r>
            <a:endParaRPr lang="en-US" altLang="ja-JP" sz="1600" dirty="0">
              <a:solidFill>
                <a:schemeClr val="bg1">
                  <a:lumMod val="65000"/>
                </a:schemeClr>
              </a:solidFill>
              <a:latin typeface="メイリオ" panose="020B0604030504040204" pitchFamily="50" charset="-128"/>
              <a:cs typeface="メイリオ" panose="020B0604030504040204"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2134C96B-4750-4C25-A49B-35D471B8AC6E}"/>
              </a:ext>
            </a:extLst>
          </p:cNvPr>
          <p:cNvSpPr txBox="1">
            <a:spLocks/>
          </p:cNvSpPr>
          <p:nvPr/>
        </p:nvSpPr>
        <p:spPr>
          <a:xfrm>
            <a:off x="2133600" y="1609725"/>
            <a:ext cx="8229600" cy="944563"/>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endParaRPr lang="en-US" altLang="ja-JP" sz="1800" dirty="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a:extLst>
              <a:ext uri="{FF2B5EF4-FFF2-40B4-BE49-F238E27FC236}">
                <a16:creationId xmlns:a16="http://schemas.microsoft.com/office/drawing/2014/main" id="{18D55834-E252-4010-AAF3-AF927D8299B3}"/>
              </a:ext>
            </a:extLst>
          </p:cNvPr>
          <p:cNvSpPr txBox="1">
            <a:spLocks/>
          </p:cNvSpPr>
          <p:nvPr/>
        </p:nvSpPr>
        <p:spPr bwMode="auto">
          <a:xfrm>
            <a:off x="228600" y="456725"/>
            <a:ext cx="8696325" cy="47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sz="2400" dirty="0">
                <a:latin typeface="メイリオ" panose="020B0604030504040204" pitchFamily="50" charset="-128"/>
                <a:ea typeface="メイリオ" panose="020B0604030504040204" pitchFamily="50" charset="-128"/>
              </a:rPr>
              <a:t>地域の課題や特性・期待される効果</a:t>
            </a:r>
          </a:p>
        </p:txBody>
      </p:sp>
      <p:sp>
        <p:nvSpPr>
          <p:cNvPr id="7" name="コンテンツ プレースホルダー 2">
            <a:extLst>
              <a:ext uri="{FF2B5EF4-FFF2-40B4-BE49-F238E27FC236}">
                <a16:creationId xmlns:a16="http://schemas.microsoft.com/office/drawing/2014/main" id="{CA3E5779-484F-4031-A9C6-1FD9D250995B}"/>
              </a:ext>
            </a:extLst>
          </p:cNvPr>
          <p:cNvSpPr txBox="1">
            <a:spLocks/>
          </p:cNvSpPr>
          <p:nvPr/>
        </p:nvSpPr>
        <p:spPr>
          <a:xfrm>
            <a:off x="457200" y="962024"/>
            <a:ext cx="8181975" cy="5495925"/>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地域防災力の観点から、対象とする地域の課題などを記載してください。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また、企画のアイデアが、防災力の向上にどのような効果をもたらすかを記載してください。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a:t>
            </a:r>
            <a:endParaRPr lang="en-US" altLang="ja-JP" sz="1600" dirty="0">
              <a:solidFill>
                <a:srgbClr val="0070C0"/>
              </a:solidFill>
              <a:latin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0724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3EB5B043-8BBB-4D87-892A-94F940B37E31}"/>
              </a:ext>
            </a:extLst>
          </p:cNvPr>
          <p:cNvSpPr txBox="1">
            <a:spLocks/>
          </p:cNvSpPr>
          <p:nvPr/>
        </p:nvSpPr>
        <p:spPr bwMode="auto">
          <a:xfrm>
            <a:off x="228600" y="417195"/>
            <a:ext cx="8696325" cy="529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sz="2400" dirty="0">
                <a:latin typeface="メイリオ" panose="020B0604030504040204" pitchFamily="50" charset="-128"/>
                <a:ea typeface="メイリオ" panose="020B0604030504040204" pitchFamily="50" charset="-128"/>
              </a:rPr>
              <a:t>アピールポイント</a:t>
            </a:r>
          </a:p>
        </p:txBody>
      </p:sp>
      <p:sp>
        <p:nvSpPr>
          <p:cNvPr id="5" name="コンテンツ プレースホルダー 2">
            <a:extLst>
              <a:ext uri="{FF2B5EF4-FFF2-40B4-BE49-F238E27FC236}">
                <a16:creationId xmlns:a16="http://schemas.microsoft.com/office/drawing/2014/main" id="{842D18ED-81D2-4CB2-8DD8-486A9A8FF195}"/>
              </a:ext>
            </a:extLst>
          </p:cNvPr>
          <p:cNvSpPr txBox="1">
            <a:spLocks/>
          </p:cNvSpPr>
          <p:nvPr/>
        </p:nvSpPr>
        <p:spPr>
          <a:xfrm>
            <a:off x="457200" y="1057274"/>
            <a:ext cx="8181975" cy="5400675"/>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just"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例えば、技術、アイデアとしてどのような新規性・先駆性があるかなど、あるいは、既存のものを別視点から防災・減災に利用していく新しいアイデアなど、企画の中でアピールしたいポイント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just">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a:t>
            </a:r>
            <a:r>
              <a:rPr lang="ja-JP" altLang="en-US" sz="1600">
                <a:solidFill>
                  <a:srgbClr val="0070C0"/>
                </a:solidFill>
                <a:latin typeface="メイリオ" panose="020B0604030504040204" pitchFamily="50" charset="-128"/>
                <a:cs typeface="メイリオ" panose="020B0604030504040204" pitchFamily="50" charset="-128"/>
              </a:rPr>
              <a:t>ありません。</a:t>
            </a:r>
            <a:endParaRPr lang="ja-JP" altLang="en-US" sz="1600" dirty="0">
              <a:solidFill>
                <a:srgbClr val="0070C0"/>
              </a:solidFill>
              <a:latin typeface="メイリオ" panose="020B0604030504040204" pitchFamily="50" charset="-128"/>
              <a:cs typeface="メイリオ"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307171A-3DE7-4732-ACE7-7D5282BB5876}"/>
              </a:ext>
            </a:extLst>
          </p:cNvPr>
          <p:cNvSpPr txBox="1">
            <a:spLocks/>
          </p:cNvSpPr>
          <p:nvPr/>
        </p:nvSpPr>
        <p:spPr bwMode="auto">
          <a:xfrm>
            <a:off x="228600" y="409575"/>
            <a:ext cx="86963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sz="2400" dirty="0">
                <a:latin typeface="メイリオ" panose="020B0604030504040204" pitchFamily="50" charset="-128"/>
                <a:ea typeface="メイリオ" panose="020B0604030504040204" pitchFamily="50" charset="-128"/>
              </a:rPr>
              <a:t>その他（任意）</a:t>
            </a:r>
          </a:p>
        </p:txBody>
      </p:sp>
      <p:sp>
        <p:nvSpPr>
          <p:cNvPr id="5" name="コンテンツ プレースホルダー 2">
            <a:extLst>
              <a:ext uri="{FF2B5EF4-FFF2-40B4-BE49-F238E27FC236}">
                <a16:creationId xmlns:a16="http://schemas.microsoft.com/office/drawing/2014/main" id="{FC21E7BC-37B5-489E-8550-9794E930942D}"/>
              </a:ext>
            </a:extLst>
          </p:cNvPr>
          <p:cNvSpPr txBox="1">
            <a:spLocks/>
          </p:cNvSpPr>
          <p:nvPr/>
        </p:nvSpPr>
        <p:spPr>
          <a:xfrm>
            <a:off x="457200" y="895350"/>
            <a:ext cx="8181975" cy="556260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本アイデアに関連して追加の情報があれば記載してください。応募動機などでも結構</a:t>
            </a:r>
            <a:r>
              <a:rPr lang="ja-JP" altLang="en-US" sz="1600">
                <a:solidFill>
                  <a:srgbClr val="0070C0"/>
                </a:solidFill>
                <a:latin typeface="メイリオ" panose="020B0604030504040204" pitchFamily="50" charset="-128"/>
                <a:cs typeface="メイリオ" panose="020B0604030504040204" pitchFamily="50" charset="-128"/>
              </a:rPr>
              <a:t>です。</a:t>
            </a:r>
            <a:r>
              <a:rPr lang="en-US" altLang="ja-JP" sz="160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theme/theme1.xml><?xml version="1.0" encoding="utf-8"?>
<a:theme xmlns:a="http://schemas.openxmlformats.org/drawingml/2006/main" name="バッジ">
  <a:themeElements>
    <a:clrScheme name="バッジ">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バッジ">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バッ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バッジ</Template>
  <TotalTime>0</TotalTime>
  <Words>745</Words>
  <Application>Microsoft Office PowerPoint</Application>
  <PresentationFormat>画面に合わせる (4:3)</PresentationFormat>
  <Paragraphs>47</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7</vt:i4>
      </vt:variant>
    </vt:vector>
  </HeadingPairs>
  <TitlesOfParts>
    <vt:vector size="16" baseType="lpstr">
      <vt:lpstr>メイリオ</vt:lpstr>
      <vt:lpstr>游ゴシック</vt:lpstr>
      <vt:lpstr>游ゴシック Light</vt:lpstr>
      <vt:lpstr>Arial</vt:lpstr>
      <vt:lpstr>Arial Black</vt:lpstr>
      <vt:lpstr>Gill Sans MT</vt:lpstr>
      <vt:lpstr>Impact</vt:lpstr>
      <vt:lpstr>バッジ</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2021-08-10T07:48:00Z</dcterms:created>
  <dcterms:modified xsi:type="dcterms:W3CDTF">2021-08-10T07:50:03Z</dcterms:modified>
</cp:coreProperties>
</file>